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3" r:id="rId1"/>
  </p:sldMasterIdLst>
  <p:notesMasterIdLst>
    <p:notesMasterId r:id="rId47"/>
  </p:notesMasterIdLst>
  <p:handoutMasterIdLst>
    <p:handoutMasterId r:id="rId48"/>
  </p:handoutMasterIdLst>
  <p:sldIdLst>
    <p:sldId id="319" r:id="rId2"/>
    <p:sldId id="317" r:id="rId3"/>
    <p:sldId id="318" r:id="rId4"/>
    <p:sldId id="290" r:id="rId5"/>
    <p:sldId id="310" r:id="rId6"/>
    <p:sldId id="311" r:id="rId7"/>
    <p:sldId id="338" r:id="rId8"/>
    <p:sldId id="339" r:id="rId9"/>
    <p:sldId id="351" r:id="rId10"/>
    <p:sldId id="343" r:id="rId11"/>
    <p:sldId id="344" r:id="rId12"/>
    <p:sldId id="345" r:id="rId13"/>
    <p:sldId id="346" r:id="rId14"/>
    <p:sldId id="323" r:id="rId15"/>
    <p:sldId id="320" r:id="rId16"/>
    <p:sldId id="322" r:id="rId17"/>
    <p:sldId id="324" r:id="rId18"/>
    <p:sldId id="258" r:id="rId19"/>
    <p:sldId id="259" r:id="rId20"/>
    <p:sldId id="325" r:id="rId21"/>
    <p:sldId id="326" r:id="rId22"/>
    <p:sldId id="327" r:id="rId23"/>
    <p:sldId id="328" r:id="rId24"/>
    <p:sldId id="329" r:id="rId25"/>
    <p:sldId id="330" r:id="rId26"/>
    <p:sldId id="269" r:id="rId27"/>
    <p:sldId id="260" r:id="rId28"/>
    <p:sldId id="347" r:id="rId29"/>
    <p:sldId id="349" r:id="rId30"/>
    <p:sldId id="308" r:id="rId31"/>
    <p:sldId id="257" r:id="rId32"/>
    <p:sldId id="313" r:id="rId33"/>
    <p:sldId id="314" r:id="rId34"/>
    <p:sldId id="331" r:id="rId35"/>
    <p:sldId id="332" r:id="rId36"/>
    <p:sldId id="333" r:id="rId37"/>
    <p:sldId id="334" r:id="rId38"/>
    <p:sldId id="335" r:id="rId39"/>
    <p:sldId id="301" r:id="rId40"/>
    <p:sldId id="315" r:id="rId41"/>
    <p:sldId id="316" r:id="rId42"/>
    <p:sldId id="291" r:id="rId43"/>
    <p:sldId id="292" r:id="rId44"/>
    <p:sldId id="305" r:id="rId45"/>
    <p:sldId id="336" r:id="rId4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Garamond"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Garamond"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Garamond"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Garamond" charset="0"/>
        <a:ea typeface="ＭＳ Ｐゴシック" charset="0"/>
        <a:cs typeface="ＭＳ Ｐゴシック" charset="0"/>
      </a:defRPr>
    </a:lvl5pPr>
    <a:lvl6pPr marL="2286000" algn="l" defTabSz="457200" rtl="0" eaLnBrk="1" latinLnBrk="0" hangingPunct="1">
      <a:defRPr kern="1200">
        <a:solidFill>
          <a:schemeClr val="tx1"/>
        </a:solidFill>
        <a:latin typeface="Garamond" charset="0"/>
        <a:ea typeface="ＭＳ Ｐゴシック" charset="0"/>
        <a:cs typeface="ＭＳ Ｐゴシック" charset="0"/>
      </a:defRPr>
    </a:lvl6pPr>
    <a:lvl7pPr marL="2743200" algn="l" defTabSz="457200" rtl="0" eaLnBrk="1" latinLnBrk="0" hangingPunct="1">
      <a:defRPr kern="1200">
        <a:solidFill>
          <a:schemeClr val="tx1"/>
        </a:solidFill>
        <a:latin typeface="Garamond" charset="0"/>
        <a:ea typeface="ＭＳ Ｐゴシック" charset="0"/>
        <a:cs typeface="ＭＳ Ｐゴシック" charset="0"/>
      </a:defRPr>
    </a:lvl7pPr>
    <a:lvl8pPr marL="3200400" algn="l" defTabSz="457200" rtl="0" eaLnBrk="1" latinLnBrk="0" hangingPunct="1">
      <a:defRPr kern="1200">
        <a:solidFill>
          <a:schemeClr val="tx1"/>
        </a:solidFill>
        <a:latin typeface="Garamond" charset="0"/>
        <a:ea typeface="ＭＳ Ｐゴシック" charset="0"/>
        <a:cs typeface="ＭＳ Ｐゴシック" charset="0"/>
      </a:defRPr>
    </a:lvl8pPr>
    <a:lvl9pPr marL="3657600" algn="l" defTabSz="457200" rtl="0" eaLnBrk="1" latinLnBrk="0" hangingPunct="1">
      <a:defRPr kern="1200">
        <a:solidFill>
          <a:schemeClr val="tx1"/>
        </a:solidFill>
        <a:latin typeface="Garamond"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bw" frameSlides="1"/>
  <p:clrMru>
    <a:srgbClr val="4F28F6"/>
    <a:srgbClr val="006866"/>
    <a:srgbClr val="006462"/>
    <a:srgbClr val="00605E"/>
    <a:srgbClr val="00706D"/>
    <a:srgbClr val="007E7B"/>
    <a:srgbClr val="339933"/>
    <a:srgbClr val="00EEE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95"/>
    <p:restoredTop sz="92394"/>
  </p:normalViewPr>
  <p:slideViewPr>
    <p:cSldViewPr>
      <p:cViewPr varScale="1">
        <p:scale>
          <a:sx n="114" d="100"/>
          <a:sy n="114" d="100"/>
        </p:scale>
        <p:origin x="114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B1A29E-27A2-BE40-B03B-F041D600EABC}" type="doc">
      <dgm:prSet loTypeId="urn:microsoft.com/office/officeart/2005/8/layout/pyramid1" loCatId="" qsTypeId="urn:microsoft.com/office/officeart/2005/8/quickstyle/simple4" qsCatId="simple" csTypeId="urn:microsoft.com/office/officeart/2005/8/colors/accent1_2" csCatId="accent1" phldr="1"/>
      <dgm:spPr/>
    </dgm:pt>
    <dgm:pt modelId="{A2F798E3-BE12-6242-91EC-D20A307560A6}">
      <dgm:prSet phldrT="[Text]" custT="1"/>
      <dgm:spPr>
        <a:solidFill>
          <a:srgbClr val="4F28F6"/>
        </a:solidFill>
      </dgm:spPr>
      <dgm:t>
        <a:bodyPr/>
        <a:lstStyle/>
        <a:p>
          <a:endParaRPr lang="en-US" sz="2800" dirty="0"/>
        </a:p>
        <a:p>
          <a:r>
            <a:rPr lang="en-US" sz="1400" dirty="0">
              <a:solidFill>
                <a:schemeClr val="bg1"/>
              </a:solidFill>
            </a:rPr>
            <a:t>area of </a:t>
          </a:r>
        </a:p>
        <a:p>
          <a:r>
            <a:rPr lang="en-US" sz="1400" dirty="0">
              <a:solidFill>
                <a:schemeClr val="bg1"/>
              </a:solidFill>
            </a:rPr>
            <a:t>choice</a:t>
          </a:r>
        </a:p>
      </dgm:t>
    </dgm:pt>
    <dgm:pt modelId="{9BB3C520-7996-5C46-8DE1-152F282B6976}" type="parTrans" cxnId="{1ABFE065-78A1-0B40-88AF-FF1FA97D0797}">
      <dgm:prSet/>
      <dgm:spPr/>
      <dgm:t>
        <a:bodyPr/>
        <a:lstStyle/>
        <a:p>
          <a:endParaRPr lang="en-US"/>
        </a:p>
      </dgm:t>
    </dgm:pt>
    <dgm:pt modelId="{9440B358-4D4F-1342-9A89-AF6F03254AE1}" type="sibTrans" cxnId="{1ABFE065-78A1-0B40-88AF-FF1FA97D0797}">
      <dgm:prSet/>
      <dgm:spPr/>
      <dgm:t>
        <a:bodyPr/>
        <a:lstStyle/>
        <a:p>
          <a:endParaRPr lang="en-US"/>
        </a:p>
      </dgm:t>
    </dgm:pt>
    <dgm:pt modelId="{77CAA12C-366D-AF47-A8EA-247F2502938D}">
      <dgm:prSet phldrT="[Text]" custT="1"/>
      <dgm:spPr>
        <a:solidFill>
          <a:srgbClr val="00B0F0"/>
        </a:solidFill>
      </dgm:spPr>
      <dgm:t>
        <a:bodyPr/>
        <a:lstStyle/>
        <a:p>
          <a:r>
            <a:rPr lang="en-US" sz="1400" dirty="0">
              <a:solidFill>
                <a:schemeClr val="bg1"/>
              </a:solidFill>
            </a:rPr>
            <a:t>area of</a:t>
          </a:r>
        </a:p>
        <a:p>
          <a:r>
            <a:rPr lang="en-US" sz="1400" dirty="0">
              <a:solidFill>
                <a:schemeClr val="bg1"/>
              </a:solidFill>
            </a:rPr>
            <a:t> no choice</a:t>
          </a:r>
        </a:p>
      </dgm:t>
    </dgm:pt>
    <dgm:pt modelId="{F8CE154E-AFDD-784E-8712-63542FA5FF57}" type="parTrans" cxnId="{38A95F94-B8F9-2943-BCA0-B417162EEA10}">
      <dgm:prSet/>
      <dgm:spPr/>
      <dgm:t>
        <a:bodyPr/>
        <a:lstStyle/>
        <a:p>
          <a:endParaRPr lang="en-US"/>
        </a:p>
      </dgm:t>
    </dgm:pt>
    <dgm:pt modelId="{B54BAAA7-CD30-F94D-B28C-9B326CE066ED}" type="sibTrans" cxnId="{38A95F94-B8F9-2943-BCA0-B417162EEA10}">
      <dgm:prSet/>
      <dgm:spPr/>
      <dgm:t>
        <a:bodyPr/>
        <a:lstStyle/>
        <a:p>
          <a:endParaRPr lang="en-US"/>
        </a:p>
      </dgm:t>
    </dgm:pt>
    <dgm:pt modelId="{78F7AEEC-8E64-9E4A-90CA-21B391C03147}" type="pres">
      <dgm:prSet presAssocID="{71B1A29E-27A2-BE40-B03B-F041D600EABC}" presName="Name0" presStyleCnt="0">
        <dgm:presLayoutVars>
          <dgm:dir/>
          <dgm:animLvl val="lvl"/>
          <dgm:resizeHandles val="exact"/>
        </dgm:presLayoutVars>
      </dgm:prSet>
      <dgm:spPr/>
    </dgm:pt>
    <dgm:pt modelId="{2DEDC84F-E4F6-694F-A5F4-0F2A8C857E73}" type="pres">
      <dgm:prSet presAssocID="{A2F798E3-BE12-6242-91EC-D20A307560A6}" presName="Name8" presStyleCnt="0"/>
      <dgm:spPr/>
    </dgm:pt>
    <dgm:pt modelId="{9C0B3691-5DAF-4441-B29B-57C1C9CED47E}" type="pres">
      <dgm:prSet presAssocID="{A2F798E3-BE12-6242-91EC-D20A307560A6}" presName="level" presStyleLbl="node1" presStyleIdx="0" presStyleCnt="2" custLinFactNeighborY="1875">
        <dgm:presLayoutVars>
          <dgm:chMax val="1"/>
          <dgm:bulletEnabled val="1"/>
        </dgm:presLayoutVars>
      </dgm:prSet>
      <dgm:spPr/>
    </dgm:pt>
    <dgm:pt modelId="{905E235A-7D62-D345-ABAB-142F8ED0680D}" type="pres">
      <dgm:prSet presAssocID="{A2F798E3-BE12-6242-91EC-D20A307560A6}" presName="levelTx" presStyleLbl="revTx" presStyleIdx="0" presStyleCnt="0">
        <dgm:presLayoutVars>
          <dgm:chMax val="1"/>
          <dgm:bulletEnabled val="1"/>
        </dgm:presLayoutVars>
      </dgm:prSet>
      <dgm:spPr/>
    </dgm:pt>
    <dgm:pt modelId="{5D3E7670-BCD3-7845-A84C-817071589812}" type="pres">
      <dgm:prSet presAssocID="{77CAA12C-366D-AF47-A8EA-247F2502938D}" presName="Name8" presStyleCnt="0"/>
      <dgm:spPr/>
    </dgm:pt>
    <dgm:pt modelId="{29F6395F-9FFA-5A4B-BD4C-3B6540EEBADA}" type="pres">
      <dgm:prSet presAssocID="{77CAA12C-366D-AF47-A8EA-247F2502938D}" presName="level" presStyleLbl="node1" presStyleIdx="1" presStyleCnt="2" custLinFactNeighborX="-801" custLinFactNeighborY="1624">
        <dgm:presLayoutVars>
          <dgm:chMax val="1"/>
          <dgm:bulletEnabled val="1"/>
        </dgm:presLayoutVars>
      </dgm:prSet>
      <dgm:spPr/>
    </dgm:pt>
    <dgm:pt modelId="{BE2C812F-AF56-3441-A2B5-9CCE106B6757}" type="pres">
      <dgm:prSet presAssocID="{77CAA12C-366D-AF47-A8EA-247F2502938D}" presName="levelTx" presStyleLbl="revTx" presStyleIdx="0" presStyleCnt="0">
        <dgm:presLayoutVars>
          <dgm:chMax val="1"/>
          <dgm:bulletEnabled val="1"/>
        </dgm:presLayoutVars>
      </dgm:prSet>
      <dgm:spPr/>
    </dgm:pt>
  </dgm:ptLst>
  <dgm:cxnLst>
    <dgm:cxn modelId="{18E0641B-AAA2-EA4C-9BF6-10D5F7289024}" type="presOf" srcId="{71B1A29E-27A2-BE40-B03B-F041D600EABC}" destId="{78F7AEEC-8E64-9E4A-90CA-21B391C03147}" srcOrd="0" destOrd="0" presId="urn:microsoft.com/office/officeart/2005/8/layout/pyramid1"/>
    <dgm:cxn modelId="{FD96CB1D-6B49-C549-B67D-27D668443EF2}" type="presOf" srcId="{A2F798E3-BE12-6242-91EC-D20A307560A6}" destId="{9C0B3691-5DAF-4441-B29B-57C1C9CED47E}" srcOrd="0" destOrd="0" presId="urn:microsoft.com/office/officeart/2005/8/layout/pyramid1"/>
    <dgm:cxn modelId="{72B7ED48-10BA-084E-86DF-62D37FDCC8D1}" type="presOf" srcId="{77CAA12C-366D-AF47-A8EA-247F2502938D}" destId="{29F6395F-9FFA-5A4B-BD4C-3B6540EEBADA}" srcOrd="0" destOrd="0" presId="urn:microsoft.com/office/officeart/2005/8/layout/pyramid1"/>
    <dgm:cxn modelId="{1ABFE065-78A1-0B40-88AF-FF1FA97D0797}" srcId="{71B1A29E-27A2-BE40-B03B-F041D600EABC}" destId="{A2F798E3-BE12-6242-91EC-D20A307560A6}" srcOrd="0" destOrd="0" parTransId="{9BB3C520-7996-5C46-8DE1-152F282B6976}" sibTransId="{9440B358-4D4F-1342-9A89-AF6F03254AE1}"/>
    <dgm:cxn modelId="{DB603B73-A284-FC47-8122-3D2BAD626892}" type="presOf" srcId="{A2F798E3-BE12-6242-91EC-D20A307560A6}" destId="{905E235A-7D62-D345-ABAB-142F8ED0680D}" srcOrd="1" destOrd="0" presId="urn:microsoft.com/office/officeart/2005/8/layout/pyramid1"/>
    <dgm:cxn modelId="{FDFBD992-B65E-4B48-848D-62B6056E5E39}" type="presOf" srcId="{77CAA12C-366D-AF47-A8EA-247F2502938D}" destId="{BE2C812F-AF56-3441-A2B5-9CCE106B6757}" srcOrd="1" destOrd="0" presId="urn:microsoft.com/office/officeart/2005/8/layout/pyramid1"/>
    <dgm:cxn modelId="{38A95F94-B8F9-2943-BCA0-B417162EEA10}" srcId="{71B1A29E-27A2-BE40-B03B-F041D600EABC}" destId="{77CAA12C-366D-AF47-A8EA-247F2502938D}" srcOrd="1" destOrd="0" parTransId="{F8CE154E-AFDD-784E-8712-63542FA5FF57}" sibTransId="{B54BAAA7-CD30-F94D-B28C-9B326CE066ED}"/>
    <dgm:cxn modelId="{1E579C51-7B07-0042-B49A-DB55755ADC8E}" type="presParOf" srcId="{78F7AEEC-8E64-9E4A-90CA-21B391C03147}" destId="{2DEDC84F-E4F6-694F-A5F4-0F2A8C857E73}" srcOrd="0" destOrd="0" presId="urn:microsoft.com/office/officeart/2005/8/layout/pyramid1"/>
    <dgm:cxn modelId="{79AABF07-763B-7442-9A48-5ED320A01B21}" type="presParOf" srcId="{2DEDC84F-E4F6-694F-A5F4-0F2A8C857E73}" destId="{9C0B3691-5DAF-4441-B29B-57C1C9CED47E}" srcOrd="0" destOrd="0" presId="urn:microsoft.com/office/officeart/2005/8/layout/pyramid1"/>
    <dgm:cxn modelId="{6A4A89B5-A448-5345-AC67-D1A240766F45}" type="presParOf" srcId="{2DEDC84F-E4F6-694F-A5F4-0F2A8C857E73}" destId="{905E235A-7D62-D345-ABAB-142F8ED0680D}" srcOrd="1" destOrd="0" presId="urn:microsoft.com/office/officeart/2005/8/layout/pyramid1"/>
    <dgm:cxn modelId="{01784B6F-E64D-144D-8515-3738E4A650D1}" type="presParOf" srcId="{78F7AEEC-8E64-9E4A-90CA-21B391C03147}" destId="{5D3E7670-BCD3-7845-A84C-817071589812}" srcOrd="1" destOrd="0" presId="urn:microsoft.com/office/officeart/2005/8/layout/pyramid1"/>
    <dgm:cxn modelId="{2A4DAC3C-C0FC-6C45-B744-AC360B290545}" type="presParOf" srcId="{5D3E7670-BCD3-7845-A84C-817071589812}" destId="{29F6395F-9FFA-5A4B-BD4C-3B6540EEBADA}" srcOrd="0" destOrd="0" presId="urn:microsoft.com/office/officeart/2005/8/layout/pyramid1"/>
    <dgm:cxn modelId="{FBF3C94B-5E60-5442-B413-451BE3C7EDE5}" type="presParOf" srcId="{5D3E7670-BCD3-7845-A84C-817071589812}" destId="{BE2C812F-AF56-3441-A2B5-9CCE106B675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B3691-5DAF-4441-B29B-57C1C9CED47E}">
      <dsp:nvSpPr>
        <dsp:cNvPr id="0" name=""/>
        <dsp:cNvSpPr/>
      </dsp:nvSpPr>
      <dsp:spPr>
        <a:xfrm>
          <a:off x="660003" y="27868"/>
          <a:ext cx="1320006" cy="1486319"/>
        </a:xfrm>
        <a:prstGeom prst="trapezoid">
          <a:avLst>
            <a:gd name="adj" fmla="val 50000"/>
          </a:avLst>
        </a:prstGeom>
        <a:solidFill>
          <a:srgbClr val="4F28F6"/>
        </a:soli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r>
            <a:rPr lang="en-US" sz="1400" kern="1200" dirty="0">
              <a:solidFill>
                <a:schemeClr val="bg1"/>
              </a:solidFill>
            </a:rPr>
            <a:t>area of </a:t>
          </a:r>
        </a:p>
        <a:p>
          <a:pPr marL="0" lvl="0" indent="0" algn="ctr" defTabSz="1244600">
            <a:lnSpc>
              <a:spcPct val="90000"/>
            </a:lnSpc>
            <a:spcBef>
              <a:spcPct val="0"/>
            </a:spcBef>
            <a:spcAft>
              <a:spcPct val="35000"/>
            </a:spcAft>
            <a:buNone/>
          </a:pPr>
          <a:r>
            <a:rPr lang="en-US" sz="1400" kern="1200" dirty="0">
              <a:solidFill>
                <a:schemeClr val="bg1"/>
              </a:solidFill>
            </a:rPr>
            <a:t>choice</a:t>
          </a:r>
        </a:p>
      </dsp:txBody>
      <dsp:txXfrm>
        <a:off x="660003" y="27868"/>
        <a:ext cx="1320006" cy="1486319"/>
      </dsp:txXfrm>
    </dsp:sp>
    <dsp:sp modelId="{29F6395F-9FFA-5A4B-BD4C-3B6540EEBADA}">
      <dsp:nvSpPr>
        <dsp:cNvPr id="0" name=""/>
        <dsp:cNvSpPr/>
      </dsp:nvSpPr>
      <dsp:spPr>
        <a:xfrm>
          <a:off x="0" y="1486319"/>
          <a:ext cx="2640012" cy="1486319"/>
        </a:xfrm>
        <a:prstGeom prst="trapezoid">
          <a:avLst>
            <a:gd name="adj" fmla="val 44405"/>
          </a:avLst>
        </a:prstGeom>
        <a:solidFill>
          <a:srgbClr val="00B0F0"/>
        </a:soli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area of</a:t>
          </a:r>
        </a:p>
        <a:p>
          <a:pPr marL="0" lvl="0" indent="0" algn="ctr" defTabSz="622300">
            <a:lnSpc>
              <a:spcPct val="90000"/>
            </a:lnSpc>
            <a:spcBef>
              <a:spcPct val="0"/>
            </a:spcBef>
            <a:spcAft>
              <a:spcPct val="35000"/>
            </a:spcAft>
            <a:buNone/>
          </a:pPr>
          <a:r>
            <a:rPr lang="en-US" sz="1400" kern="1200" dirty="0">
              <a:solidFill>
                <a:schemeClr val="bg1"/>
              </a:solidFill>
            </a:rPr>
            <a:t> no choice</a:t>
          </a:r>
        </a:p>
      </dsp:txBody>
      <dsp:txXfrm>
        <a:off x="462002" y="1486319"/>
        <a:ext cx="1716007" cy="14863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1026"/>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122883" name="Rectangle 1027"/>
          <p:cNvSpPr>
            <a:spLocks noGrp="1" noChangeArrowheads="1"/>
          </p:cNvSpPr>
          <p:nvPr>
            <p:ph type="dt" sz="quarter" idx="1"/>
          </p:nvPr>
        </p:nvSpPr>
        <p:spPr bwMode="auto">
          <a:xfrm>
            <a:off x="3884613" y="0"/>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122884" name="Rectangle 1028"/>
          <p:cNvSpPr>
            <a:spLocks noGrp="1" noChangeArrowheads="1"/>
          </p:cNvSpPr>
          <p:nvPr>
            <p:ph type="ftr" sz="quarter" idx="2"/>
          </p:nvPr>
        </p:nvSpPr>
        <p:spPr bwMode="auto">
          <a:xfrm>
            <a:off x="0" y="8685213"/>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122885" name="Rectangle 1029"/>
          <p:cNvSpPr>
            <a:spLocks noGrp="1" noChangeArrowheads="1"/>
          </p:cNvSpPr>
          <p:nvPr>
            <p:ph type="sldNum" sz="quarter" idx="3"/>
          </p:nvPr>
        </p:nvSpPr>
        <p:spPr bwMode="auto">
          <a:xfrm>
            <a:off x="3884613" y="8685213"/>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EB6F94CF-845B-EA43-A75E-929F7BF74641}" type="slidenum">
              <a:rPr lang="en-US"/>
              <a:pPr>
                <a:defRPr/>
              </a:pPr>
              <a:t>‹#›</a:t>
            </a:fld>
            <a:endParaRPr lang="en-US"/>
          </a:p>
        </p:txBody>
      </p:sp>
    </p:spTree>
    <p:extLst>
      <p:ext uri="{BB962C8B-B14F-4D97-AF65-F5344CB8AC3E}">
        <p14:creationId xmlns:p14="http://schemas.microsoft.com/office/powerpoint/2010/main" val="759946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1026"/>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55299" name="Rectangle 1027"/>
          <p:cNvSpPr>
            <a:spLocks noGrp="1" noChangeArrowheads="1"/>
          </p:cNvSpPr>
          <p:nvPr>
            <p:ph type="dt" idx="1"/>
          </p:nvPr>
        </p:nvSpPr>
        <p:spPr bwMode="auto">
          <a:xfrm>
            <a:off x="3884613" y="0"/>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55300"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55301" name="Rectangle 1029"/>
          <p:cNvSpPr>
            <a:spLocks noGrp="1" noChangeArrowheads="1"/>
          </p:cNvSpPr>
          <p:nvPr>
            <p:ph type="body" sz="quarter" idx="3"/>
          </p:nvPr>
        </p:nvSpPr>
        <p:spPr bwMode="auto">
          <a:xfrm>
            <a:off x="685800" y="4343400"/>
            <a:ext cx="5486400" cy="41148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5302" name="Rectangle 1030"/>
          <p:cNvSpPr>
            <a:spLocks noGrp="1" noChangeArrowheads="1"/>
          </p:cNvSpPr>
          <p:nvPr>
            <p:ph type="ftr" sz="quarter" idx="4"/>
          </p:nvPr>
        </p:nvSpPr>
        <p:spPr bwMode="auto">
          <a:xfrm>
            <a:off x="0" y="8685213"/>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55303" name="Rectangle 1031"/>
          <p:cNvSpPr>
            <a:spLocks noGrp="1" noChangeArrowheads="1"/>
          </p:cNvSpPr>
          <p:nvPr>
            <p:ph type="sldNum" sz="quarter" idx="5"/>
          </p:nvPr>
        </p:nvSpPr>
        <p:spPr bwMode="auto">
          <a:xfrm>
            <a:off x="3884613" y="8685213"/>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A14944E2-4AD4-1F48-9D1E-67E8ED0EB5CC}" type="slidenum">
              <a:rPr lang="en-US"/>
              <a:pPr>
                <a:defRPr/>
              </a:pPr>
              <a:t>‹#›</a:t>
            </a:fld>
            <a:endParaRPr lang="en-US"/>
          </a:p>
        </p:txBody>
      </p:sp>
    </p:spTree>
    <p:extLst>
      <p:ext uri="{BB962C8B-B14F-4D97-AF65-F5344CB8AC3E}">
        <p14:creationId xmlns:p14="http://schemas.microsoft.com/office/powerpoint/2010/main" val="27609596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14944E2-4AD4-1F48-9D1E-67E8ED0EB5CC}" type="slidenum">
              <a:rPr lang="en-US" smtClean="0"/>
              <a:pPr>
                <a:defRPr/>
              </a:pPr>
              <a:t>14</a:t>
            </a:fld>
            <a:endParaRPr lang="en-US"/>
          </a:p>
        </p:txBody>
      </p:sp>
    </p:spTree>
    <p:extLst>
      <p:ext uri="{BB962C8B-B14F-4D97-AF65-F5344CB8AC3E}">
        <p14:creationId xmlns:p14="http://schemas.microsoft.com/office/powerpoint/2010/main" val="1635261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14944E2-4AD4-1F48-9D1E-67E8ED0EB5CC}" type="slidenum">
              <a:rPr lang="en-US" smtClean="0"/>
              <a:pPr>
                <a:defRPr/>
              </a:pPr>
              <a:t>25</a:t>
            </a:fld>
            <a:endParaRPr lang="en-US"/>
          </a:p>
        </p:txBody>
      </p:sp>
    </p:spTree>
    <p:extLst>
      <p:ext uri="{BB962C8B-B14F-4D97-AF65-F5344CB8AC3E}">
        <p14:creationId xmlns:p14="http://schemas.microsoft.com/office/powerpoint/2010/main" val="3674474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defRPr/>
            </a:pPr>
            <a:r>
              <a:rPr lang="en-US"/>
              <a:t>Confused, dissatisfied, misunderstood, marital, health, frustrated, work, promised something that wasn’t delivered, rude they can be reacting to a difficult situation.</a:t>
            </a:r>
          </a:p>
        </p:txBody>
      </p:sp>
      <p:sp>
        <p:nvSpPr>
          <p:cNvPr id="4" name="Slide Number Placeholder 3"/>
          <p:cNvSpPr>
            <a:spLocks noGrp="1"/>
          </p:cNvSpPr>
          <p:nvPr>
            <p:ph type="sldNum" sz="quarter" idx="5"/>
          </p:nvPr>
        </p:nvSpPr>
        <p:spPr/>
        <p:txBody>
          <a:bodyPr/>
          <a:lstStyle/>
          <a:p>
            <a:pPr>
              <a:defRPr/>
            </a:pPr>
            <a:fld id="{00489A53-5300-0947-9E95-5AD0A9316691}" type="slidenum">
              <a:rPr lang="en-US" smtClean="0"/>
              <a:pPr>
                <a:defRPr/>
              </a:pPr>
              <a:t>32</a:t>
            </a:fld>
            <a:endParaRPr lang="en-US"/>
          </a:p>
        </p:txBody>
      </p:sp>
    </p:spTree>
    <p:extLst>
      <p:ext uri="{BB962C8B-B14F-4D97-AF65-F5344CB8AC3E}">
        <p14:creationId xmlns:p14="http://schemas.microsoft.com/office/powerpoint/2010/main" val="1952381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defRPr/>
            </a:pPr>
            <a:r>
              <a:rPr lang="en-US"/>
              <a:t>Is there something I am doing to cause this behavior? What is my goal here, am I being realistic? Is my reaction extreme ?  Justified.</a:t>
            </a:r>
          </a:p>
        </p:txBody>
      </p:sp>
      <p:sp>
        <p:nvSpPr>
          <p:cNvPr id="4" name="Slide Number Placeholder 3"/>
          <p:cNvSpPr>
            <a:spLocks noGrp="1"/>
          </p:cNvSpPr>
          <p:nvPr>
            <p:ph type="sldNum" sz="quarter" idx="5"/>
          </p:nvPr>
        </p:nvSpPr>
        <p:spPr/>
        <p:txBody>
          <a:bodyPr/>
          <a:lstStyle/>
          <a:p>
            <a:pPr>
              <a:defRPr/>
            </a:pPr>
            <a:fld id="{78C3EDE8-D053-A24B-9222-24C68FEB0EB9}" type="slidenum">
              <a:rPr lang="en-US" smtClean="0"/>
              <a:pPr>
                <a:defRPr/>
              </a:pPr>
              <a:t>33</a:t>
            </a:fld>
            <a:endParaRPr lang="en-US"/>
          </a:p>
        </p:txBody>
      </p:sp>
    </p:spTree>
    <p:extLst>
      <p:ext uri="{BB962C8B-B14F-4D97-AF65-F5344CB8AC3E}">
        <p14:creationId xmlns:p14="http://schemas.microsoft.com/office/powerpoint/2010/main" val="130500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14944E2-4AD4-1F48-9D1E-67E8ED0EB5CC}" type="slidenum">
              <a:rPr lang="en-US" smtClean="0"/>
              <a:pPr>
                <a:defRPr/>
              </a:pPr>
              <a:t>39</a:t>
            </a:fld>
            <a:endParaRPr lang="en-US"/>
          </a:p>
        </p:txBody>
      </p:sp>
    </p:spTree>
    <p:extLst>
      <p:ext uri="{BB962C8B-B14F-4D97-AF65-F5344CB8AC3E}">
        <p14:creationId xmlns:p14="http://schemas.microsoft.com/office/powerpoint/2010/main" val="2144282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pPr>
              <a:defRPr/>
            </a:pPr>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a:defRPr/>
            </a:pPr>
            <a:fld id="{A3CA7BC0-0C7F-B243-BC8F-F2E6481C7688}" type="slidenum">
              <a:rPr lang="en-US" smtClean="0"/>
              <a:pPr>
                <a:defRPr/>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pPr>
              <a:defRPr/>
            </a:pPr>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9B244BC-EA4B-DA4B-A6F3-45FB6B254F7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1" y="147319"/>
            <a:ext cx="1956047"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9"/>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pPr>
              <a:defRPr/>
            </a:pPr>
            <a:fld id="{E479B5CF-5C93-CE41-A5C4-FCB2BB99EF69}"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5C4A020-A9A8-2649-AEFD-CC70868BCBF2}" type="slidenum">
              <a:rPr lang="en-US" smtClean="0"/>
              <a:pPr>
                <a:defRPr/>
              </a:pPr>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801"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pPr>
              <a:defRPr/>
            </a:pPr>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pPr>
              <a:defRPr/>
            </a:pPr>
            <a:fld id="{45C4AEF8-6156-F048-B16C-2BC907BCF3C2}" type="slidenum">
              <a:rPr lang="en-US" smtClean="0"/>
              <a:pPr>
                <a:defRPr/>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pPr>
              <a:defRPr/>
            </a:pPr>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73A2CEE-C643-234F-9492-9626C27A6C7D}" type="slidenum">
              <a:rPr lang="en-US" smtClean="0"/>
              <a:pPr>
                <a:defRPr/>
              </a:pPr>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438400"/>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438400"/>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A208F97-057E-474C-95DB-8F676A533F88}" type="slidenum">
              <a:rPr lang="en-US" smtClean="0"/>
              <a:pPr>
                <a:defRPr/>
              </a:pPr>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D464D12-29FD-904E-AE74-8D049DA194F8}" type="slidenum">
              <a:rPr lang="en-US" smtClean="0"/>
              <a:pPr>
                <a:defRPr/>
              </a:pPr>
              <a:t>‹#›</a:t>
            </a:fld>
            <a:endParaRPr lang="en-US"/>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3"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CD28DE7-7919-EA4D-913B-152399AB8255}"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1"/>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pPr>
              <a:defRPr/>
            </a:pPr>
            <a:fld id="{1E93AC0C-2043-0D40-84BB-07BFA8255B09}" type="slidenum">
              <a:rPr lang="en-US" smtClean="0"/>
              <a:pPr>
                <a:defRPr/>
              </a:pPr>
              <a:t>‹#›</a:t>
            </a:fld>
            <a:endParaRPr lang="en-US"/>
          </a:p>
        </p:txBody>
      </p:sp>
      <p:sp>
        <p:nvSpPr>
          <p:cNvPr id="11" name="Title 10"/>
          <p:cNvSpPr>
            <a:spLocks noGrp="1"/>
          </p:cNvSpPr>
          <p:nvPr>
            <p:ph type="title"/>
          </p:nvPr>
        </p:nvSpPr>
        <p:spPr>
          <a:xfrm>
            <a:off x="7159753" y="457200"/>
            <a:ext cx="1675660" cy="1673352"/>
          </a:xfrm>
        </p:spPr>
        <p:txBody>
          <a:bodyPr anchor="b"/>
          <a:lstStyle>
            <a:lvl1pPr algn="l">
              <a:defRPr sz="2000" spc="150" baseline="0"/>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C0A06C5-AFE9-1047-B981-362639FA6031}" type="slidenum">
              <a:rPr lang="en-US" smtClean="0"/>
              <a:pPr>
                <a:defRPr/>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2"/>
            <a:ext cx="8831803"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1" y="152401"/>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1" y="355848"/>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1000"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a:defRPr/>
            </a:pPr>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8234681" y="6355080"/>
            <a:ext cx="582967"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a:defRPr/>
            </a:pPr>
            <a:fld id="{E3A41E74-086D-3F44-AF45-0630D5F148D9}"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purchinconsulting.com"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The_Impact_of_Religion_on_International_Negotiations" TargetMode="External"/><Relationship Id="rId2" Type="http://schemas.openxmlformats.org/officeDocument/2006/relationships/hyperlink" Target="https://en.wikipedia.org/wiki/Dialogue"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mailto:mpurchin@purchinconsulting.co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381000"/>
            <a:ext cx="6705600" cy="2331720"/>
          </a:xfrm>
        </p:spPr>
        <p:txBody>
          <a:bodyPr/>
          <a:lstStyle/>
          <a:p>
            <a:pPr algn="ctr"/>
            <a:r>
              <a:rPr lang="en-US" sz="4400" dirty="0"/>
              <a:t>assertiveness and preparation for IPP negotiation TRAINING</a:t>
            </a:r>
          </a:p>
        </p:txBody>
      </p:sp>
      <p:sp>
        <p:nvSpPr>
          <p:cNvPr id="6" name="TextBox 5"/>
          <p:cNvSpPr txBox="1"/>
          <p:nvPr/>
        </p:nvSpPr>
        <p:spPr>
          <a:xfrm>
            <a:off x="304800" y="5830669"/>
            <a:ext cx="6858000" cy="646331"/>
          </a:xfrm>
          <a:prstGeom prst="rect">
            <a:avLst/>
          </a:prstGeom>
          <a:noFill/>
        </p:spPr>
        <p:txBody>
          <a:bodyPr wrap="square" rtlCol="0">
            <a:spAutoFit/>
          </a:bodyPr>
          <a:lstStyle/>
          <a:p>
            <a:pPr algn="ctr"/>
            <a:r>
              <a:rPr lang="en-US" dirty="0">
                <a:latin typeface="+mn-lt"/>
              </a:rPr>
              <a:t>Presented by Marc </a:t>
            </a:r>
            <a:r>
              <a:rPr lang="en-US" dirty="0" err="1">
                <a:latin typeface="+mn-lt"/>
              </a:rPr>
              <a:t>Purchin</a:t>
            </a:r>
            <a:r>
              <a:rPr lang="en-US">
                <a:latin typeface="+mn-lt"/>
              </a:rPr>
              <a:t>, Purchin Consulting</a:t>
            </a:r>
          </a:p>
          <a:p>
            <a:pPr algn="ctr"/>
            <a:r>
              <a:rPr lang="en-US">
                <a:latin typeface="+mn-lt"/>
                <a:hlinkClick r:id="rId2"/>
              </a:rPr>
              <a:t>www.purchinconsulting.com</a:t>
            </a:r>
            <a:r>
              <a:rPr lang="en-US">
                <a:latin typeface="+mn-lt"/>
              </a:rPr>
              <a:t>   </a:t>
            </a:r>
          </a:p>
        </p:txBody>
      </p:sp>
      <p:sp>
        <p:nvSpPr>
          <p:cNvPr id="2" name="TextBox 1">
            <a:extLst>
              <a:ext uri="{FF2B5EF4-FFF2-40B4-BE49-F238E27FC236}">
                <a16:creationId xmlns:a16="http://schemas.microsoft.com/office/drawing/2014/main" id="{329221C3-C26A-874D-8F03-D49E9F8386F3}"/>
              </a:ext>
            </a:extLst>
          </p:cNvPr>
          <p:cNvSpPr txBox="1"/>
          <p:nvPr/>
        </p:nvSpPr>
        <p:spPr>
          <a:xfrm>
            <a:off x="609599" y="3621974"/>
            <a:ext cx="5715001" cy="1477328"/>
          </a:xfrm>
          <a:prstGeom prst="rect">
            <a:avLst/>
          </a:prstGeom>
          <a:noFill/>
        </p:spPr>
        <p:txBody>
          <a:bodyPr wrap="square" rtlCol="0">
            <a:spAutoFit/>
          </a:bodyPr>
          <a:lstStyle/>
          <a:p>
            <a:pPr algn="ctr"/>
            <a:r>
              <a:rPr lang="en-US" sz="2400" b="1"/>
              <a:t>The Vietnamese Parents with Disabled Children Association </a:t>
            </a:r>
          </a:p>
          <a:p>
            <a:pPr algn="ctr"/>
            <a:r>
              <a:rPr lang="en-US" sz="2400" b="1"/>
              <a:t>(VPDCA)</a:t>
            </a:r>
          </a:p>
          <a:p>
            <a:endParaRPr lang="en-US"/>
          </a:p>
        </p:txBody>
      </p:sp>
    </p:spTree>
    <p:extLst>
      <p:ext uri="{BB962C8B-B14F-4D97-AF65-F5344CB8AC3E}">
        <p14:creationId xmlns:p14="http://schemas.microsoft.com/office/powerpoint/2010/main" val="2980743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6D643-B038-6D44-8D2D-94E864A22B59}"/>
              </a:ext>
            </a:extLst>
          </p:cNvPr>
          <p:cNvSpPr>
            <a:spLocks noGrp="1"/>
          </p:cNvSpPr>
          <p:nvPr>
            <p:ph type="title"/>
          </p:nvPr>
        </p:nvSpPr>
        <p:spPr/>
        <p:txBody>
          <a:bodyPr/>
          <a:lstStyle/>
          <a:p>
            <a:r>
              <a:rPr lang="en-US"/>
              <a:t>The Art of assertiveness</a:t>
            </a:r>
          </a:p>
        </p:txBody>
      </p:sp>
      <p:sp>
        <p:nvSpPr>
          <p:cNvPr id="3" name="TextBox 2">
            <a:extLst>
              <a:ext uri="{FF2B5EF4-FFF2-40B4-BE49-F238E27FC236}">
                <a16:creationId xmlns:a16="http://schemas.microsoft.com/office/drawing/2014/main" id="{F13A7DB9-A4D3-364E-80BB-90AEF1F0DE71}"/>
              </a:ext>
            </a:extLst>
          </p:cNvPr>
          <p:cNvSpPr txBox="1"/>
          <p:nvPr/>
        </p:nvSpPr>
        <p:spPr>
          <a:xfrm>
            <a:off x="990600" y="2286000"/>
            <a:ext cx="7544217" cy="830997"/>
          </a:xfrm>
          <a:prstGeom prst="rect">
            <a:avLst/>
          </a:prstGeom>
          <a:noFill/>
        </p:spPr>
        <p:txBody>
          <a:bodyPr wrap="square" rtlCol="0">
            <a:spAutoFit/>
          </a:bodyPr>
          <a:lstStyle/>
          <a:p>
            <a:r>
              <a:rPr lang="en-US" sz="2400" dirty="0"/>
              <a:t>Assertiveness is about self confidence, which means having a positive attitude towards yourself and others.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276600"/>
            <a:ext cx="5501264" cy="3094461"/>
          </a:xfrm>
          <a:prstGeom prst="rect">
            <a:avLst/>
          </a:prstGeom>
        </p:spPr>
      </p:pic>
    </p:spTree>
    <p:extLst>
      <p:ext uri="{BB962C8B-B14F-4D97-AF65-F5344CB8AC3E}">
        <p14:creationId xmlns:p14="http://schemas.microsoft.com/office/powerpoint/2010/main" val="1481188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F3E5-20A2-3045-B63A-5D49CBCA8E0C}"/>
              </a:ext>
            </a:extLst>
          </p:cNvPr>
          <p:cNvSpPr>
            <a:spLocks noGrp="1"/>
          </p:cNvSpPr>
          <p:nvPr>
            <p:ph type="title"/>
          </p:nvPr>
        </p:nvSpPr>
        <p:spPr/>
        <p:txBody>
          <a:bodyPr/>
          <a:lstStyle/>
          <a:p>
            <a:r>
              <a:rPr lang="en-US" dirty="0"/>
              <a:t>Negotiation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31" y="2133600"/>
            <a:ext cx="4064000" cy="40640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775"/>
          <a:stretch/>
        </p:blipFill>
        <p:spPr>
          <a:xfrm>
            <a:off x="4837961" y="2748491"/>
            <a:ext cx="3924300" cy="2585509"/>
          </a:xfrm>
          <a:prstGeom prst="rect">
            <a:avLst/>
          </a:prstGeom>
        </p:spPr>
      </p:pic>
    </p:spTree>
    <p:extLst>
      <p:ext uri="{BB962C8B-B14F-4D97-AF65-F5344CB8AC3E}">
        <p14:creationId xmlns:p14="http://schemas.microsoft.com/office/powerpoint/2010/main" val="3694646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F3E5-20A2-3045-B63A-5D49CBCA8E0C}"/>
              </a:ext>
            </a:extLst>
          </p:cNvPr>
          <p:cNvSpPr>
            <a:spLocks noGrp="1"/>
          </p:cNvSpPr>
          <p:nvPr>
            <p:ph type="title"/>
          </p:nvPr>
        </p:nvSpPr>
        <p:spPr/>
        <p:txBody>
          <a:bodyPr/>
          <a:lstStyle/>
          <a:p>
            <a:r>
              <a:rPr lang="en-US" dirty="0"/>
              <a:t>Negotiation </a:t>
            </a:r>
          </a:p>
        </p:txBody>
      </p:sp>
      <p:sp>
        <p:nvSpPr>
          <p:cNvPr id="4" name="TextBox 3">
            <a:extLst>
              <a:ext uri="{FF2B5EF4-FFF2-40B4-BE49-F238E27FC236}">
                <a16:creationId xmlns:a16="http://schemas.microsoft.com/office/drawing/2014/main" id="{482B229A-1625-0D41-A272-90346C781B1F}"/>
              </a:ext>
            </a:extLst>
          </p:cNvPr>
          <p:cNvSpPr txBox="1"/>
          <p:nvPr/>
        </p:nvSpPr>
        <p:spPr>
          <a:xfrm>
            <a:off x="1371600" y="2323474"/>
            <a:ext cx="6248399" cy="2308324"/>
          </a:xfrm>
          <a:prstGeom prst="rect">
            <a:avLst/>
          </a:prstGeom>
          <a:noFill/>
        </p:spPr>
        <p:txBody>
          <a:bodyPr wrap="square" rtlCol="0">
            <a:spAutoFit/>
          </a:bodyPr>
          <a:lstStyle/>
          <a:p>
            <a:r>
              <a:rPr lang="en-US" sz="2400" dirty="0"/>
              <a:t>A </a:t>
            </a:r>
            <a:r>
              <a:rPr lang="en-US" sz="2400" b="1" dirty="0">
                <a:hlinkClick r:id="rId2" tooltip="Dialogue">
                  <a:extLst>
                    <a:ext uri="{A12FA001-AC4F-418D-AE19-62706E023703}">
                      <ahyp:hlinkClr xmlns:ahyp="http://schemas.microsoft.com/office/drawing/2018/hyperlinkcolor" val="tx"/>
                    </a:ext>
                  </a:extLst>
                </a:hlinkClick>
              </a:rPr>
              <a:t>dialogue</a:t>
            </a:r>
            <a:r>
              <a:rPr lang="en-US" sz="2400" b="1" dirty="0"/>
              <a:t> </a:t>
            </a:r>
            <a:r>
              <a:rPr lang="en-US" sz="2400" dirty="0"/>
              <a:t>between two or more people or parties intended to reach a beneficial outcome over one or more issues where a conflict exists. Negotiation is an interaction and process between entities who compromise to agree on matters of </a:t>
            </a:r>
            <a:r>
              <a:rPr lang="en-US" sz="2400" b="1" dirty="0">
                <a:hlinkClick r:id="rId3" tooltip="The Impact of Religion on International Negotiations">
                  <a:extLst>
                    <a:ext uri="{A12FA001-AC4F-418D-AE19-62706E023703}">
                      <ahyp:hlinkClr xmlns:ahyp="http://schemas.microsoft.com/office/drawing/2018/hyperlinkcolor" val="tx"/>
                    </a:ext>
                  </a:extLst>
                </a:hlinkClick>
              </a:rPr>
              <a:t>mutual interest</a:t>
            </a:r>
            <a:r>
              <a:rPr lang="en-US" sz="2400" dirty="0"/>
              <a:t>, while optimizing their individual interests.</a:t>
            </a:r>
          </a:p>
        </p:txBody>
      </p:sp>
    </p:spTree>
    <p:extLst>
      <p:ext uri="{BB962C8B-B14F-4D97-AF65-F5344CB8AC3E}">
        <p14:creationId xmlns:p14="http://schemas.microsoft.com/office/powerpoint/2010/main" val="2328877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494FF-08C4-704B-B1B5-7704FA29FD6F}"/>
              </a:ext>
            </a:extLst>
          </p:cNvPr>
          <p:cNvSpPr>
            <a:spLocks noGrp="1"/>
          </p:cNvSpPr>
          <p:nvPr>
            <p:ph type="title"/>
          </p:nvPr>
        </p:nvSpPr>
        <p:spPr/>
        <p:txBody>
          <a:bodyPr/>
          <a:lstStyle/>
          <a:p>
            <a:br>
              <a:rPr lang="en-US" b="1" dirty="0"/>
            </a:br>
            <a:r>
              <a:rPr lang="en-US" b="1" dirty="0"/>
              <a:t>Five Strategies for Getting to Yes</a:t>
            </a:r>
            <a:br>
              <a:rPr lang="en-US" b="1" dirty="0"/>
            </a:br>
            <a:endParaRPr lang="en-US" dirty="0"/>
          </a:p>
        </p:txBody>
      </p:sp>
      <p:sp>
        <p:nvSpPr>
          <p:cNvPr id="4" name="Rectangle 3">
            <a:extLst>
              <a:ext uri="{FF2B5EF4-FFF2-40B4-BE49-F238E27FC236}">
                <a16:creationId xmlns:a16="http://schemas.microsoft.com/office/drawing/2014/main" id="{38415D53-A958-1F40-AE84-42D559388F5A}"/>
              </a:ext>
            </a:extLst>
          </p:cNvPr>
          <p:cNvSpPr/>
          <p:nvPr/>
        </p:nvSpPr>
        <p:spPr>
          <a:xfrm>
            <a:off x="609600" y="1676400"/>
            <a:ext cx="6209931" cy="4601260"/>
          </a:xfrm>
          <a:prstGeom prst="rect">
            <a:avLst/>
          </a:prstGeom>
        </p:spPr>
        <p:txBody>
          <a:bodyPr wrap="square">
            <a:spAutoFit/>
          </a:bodyPr>
          <a:lstStyle/>
          <a:p>
            <a:pPr marL="342900" marR="0" lvl="0" indent="-342900">
              <a:spcBef>
                <a:spcPts val="1500"/>
              </a:spcBef>
              <a:spcAft>
                <a:spcPts val="0"/>
              </a:spcAft>
              <a:buFont typeface="+mj-lt"/>
              <a:buAutoNum type="arabicPeriod"/>
              <a:tabLst>
                <a:tab pos="1143000" algn="l"/>
              </a:tabLst>
            </a:pPr>
            <a:endParaRPr lang="en-US" sz="2000" dirty="0">
              <a:solidFill>
                <a:srgbClr val="000000"/>
              </a:solidFill>
              <a:latin typeface="Times" pitchFamily="2" charset="0"/>
              <a:ea typeface="______ ProN W3"/>
              <a:cs typeface="Times New Roman" panose="02020603050405020304" pitchFamily="18" charset="0"/>
            </a:endParaRPr>
          </a:p>
          <a:p>
            <a:pPr marL="342900" marR="0" lvl="0" indent="-342900">
              <a:spcBef>
                <a:spcPts val="1500"/>
              </a:spcBef>
              <a:spcAft>
                <a:spcPts val="0"/>
              </a:spcAft>
              <a:buFont typeface="+mj-lt"/>
              <a:buAutoNum type="arabicPeriod"/>
              <a:tabLst>
                <a:tab pos="1143000" algn="l"/>
              </a:tabLst>
            </a:pPr>
            <a:r>
              <a:rPr lang="en-US" sz="2000" dirty="0">
                <a:solidFill>
                  <a:srgbClr val="000000"/>
                </a:solidFill>
                <a:latin typeface="Times" pitchFamily="2" charset="0"/>
                <a:ea typeface="______ ProN W3"/>
                <a:cs typeface="Times New Roman" panose="02020603050405020304" pitchFamily="18" charset="0"/>
              </a:rPr>
              <a:t>Know your BATNA (best alternative to a negotiated agreement).</a:t>
            </a:r>
            <a:endParaRPr lang="en-US" sz="1050" dirty="0">
              <a:latin typeface="Times" pitchFamily="2" charset="0"/>
              <a:ea typeface="Times" pitchFamily="2" charset="0"/>
              <a:cs typeface="Times New Roman" panose="02020603050405020304" pitchFamily="18" charset="0"/>
            </a:endParaRPr>
          </a:p>
          <a:p>
            <a:pPr marL="342900" marR="0" lvl="0" indent="-342900">
              <a:spcBef>
                <a:spcPts val="1500"/>
              </a:spcBef>
              <a:spcAft>
                <a:spcPts val="0"/>
              </a:spcAft>
              <a:buFont typeface="+mj-lt"/>
              <a:buAutoNum type="arabicPeriod"/>
              <a:tabLst>
                <a:tab pos="1143000" algn="l"/>
              </a:tabLst>
            </a:pPr>
            <a:r>
              <a:rPr lang="en-US" sz="2000" dirty="0">
                <a:solidFill>
                  <a:srgbClr val="000000"/>
                </a:solidFill>
                <a:latin typeface="Times" pitchFamily="2" charset="0"/>
                <a:ea typeface="______ ProN W3"/>
                <a:cs typeface="Times New Roman" panose="02020603050405020304" pitchFamily="18" charset="0"/>
              </a:rPr>
              <a:t>Separate interests from positions.</a:t>
            </a:r>
            <a:endParaRPr lang="en-US" sz="1050" dirty="0">
              <a:latin typeface="Times" pitchFamily="2" charset="0"/>
              <a:ea typeface="Times" pitchFamily="2" charset="0"/>
              <a:cs typeface="Times New Roman" panose="02020603050405020304" pitchFamily="18" charset="0"/>
            </a:endParaRPr>
          </a:p>
          <a:p>
            <a:pPr marL="342900" marR="0" lvl="0" indent="-342900">
              <a:spcBef>
                <a:spcPts val="1500"/>
              </a:spcBef>
              <a:spcAft>
                <a:spcPts val="0"/>
              </a:spcAft>
              <a:buFont typeface="+mj-lt"/>
              <a:buAutoNum type="arabicPeriod"/>
              <a:tabLst>
                <a:tab pos="1143000" algn="l"/>
              </a:tabLst>
            </a:pPr>
            <a:r>
              <a:rPr lang="en-US" sz="2000" dirty="0">
                <a:solidFill>
                  <a:srgbClr val="000000"/>
                </a:solidFill>
                <a:latin typeface="Times" pitchFamily="2" charset="0"/>
                <a:ea typeface="______ ProN W3"/>
                <a:cs typeface="Times New Roman" panose="02020603050405020304" pitchFamily="18" charset="0"/>
              </a:rPr>
              <a:t>Invent options for mutual gain.</a:t>
            </a:r>
            <a:endParaRPr lang="en-US" sz="1050" dirty="0">
              <a:latin typeface="Times" pitchFamily="2" charset="0"/>
              <a:ea typeface="Times" pitchFamily="2" charset="0"/>
              <a:cs typeface="Times New Roman" panose="02020603050405020304" pitchFamily="18" charset="0"/>
            </a:endParaRPr>
          </a:p>
          <a:p>
            <a:pPr marL="342900" marR="0" lvl="0" indent="-342900">
              <a:spcBef>
                <a:spcPts val="1500"/>
              </a:spcBef>
              <a:spcAft>
                <a:spcPts val="0"/>
              </a:spcAft>
              <a:buFont typeface="+mj-lt"/>
              <a:buAutoNum type="arabicPeriod"/>
              <a:tabLst>
                <a:tab pos="1143000" algn="l"/>
              </a:tabLst>
            </a:pPr>
            <a:r>
              <a:rPr lang="en-US" sz="2000" dirty="0">
                <a:solidFill>
                  <a:srgbClr val="000000"/>
                </a:solidFill>
                <a:latin typeface="Times" pitchFamily="2" charset="0"/>
                <a:ea typeface="______ ProN W3"/>
                <a:cs typeface="Times New Roman" panose="02020603050405020304" pitchFamily="18" charset="0"/>
              </a:rPr>
              <a:t>Insist on objective criteria for measuring success.</a:t>
            </a:r>
            <a:endParaRPr lang="en-US" sz="1050" dirty="0">
              <a:latin typeface="Times" pitchFamily="2" charset="0"/>
              <a:ea typeface="Times" pitchFamily="2" charset="0"/>
              <a:cs typeface="Times New Roman" panose="02020603050405020304" pitchFamily="18" charset="0"/>
            </a:endParaRPr>
          </a:p>
          <a:p>
            <a:pPr marL="342900" marR="0" lvl="0" indent="-342900">
              <a:spcBef>
                <a:spcPts val="1500"/>
              </a:spcBef>
              <a:spcAft>
                <a:spcPts val="0"/>
              </a:spcAft>
              <a:buFont typeface="+mj-lt"/>
              <a:buAutoNum type="arabicPeriod"/>
              <a:tabLst>
                <a:tab pos="1143000" algn="l"/>
              </a:tabLst>
            </a:pPr>
            <a:r>
              <a:rPr lang="en-US" sz="2000" dirty="0">
                <a:solidFill>
                  <a:srgbClr val="000000"/>
                </a:solidFill>
                <a:latin typeface="Times" pitchFamily="2" charset="0"/>
                <a:ea typeface="______ ProN W3"/>
                <a:cs typeface="Times New Roman" panose="02020603050405020304" pitchFamily="18" charset="0"/>
              </a:rPr>
              <a:t>Be hard on problems and gentle with people.</a:t>
            </a:r>
            <a:endParaRPr lang="en-US" sz="1050" dirty="0">
              <a:latin typeface="Times" pitchFamily="2" charset="0"/>
              <a:ea typeface="Times" pitchFamily="2" charset="0"/>
              <a:cs typeface="Times New Roman" panose="02020603050405020304" pitchFamily="18" charset="0"/>
            </a:endParaRPr>
          </a:p>
          <a:p>
            <a:pPr marL="0" marR="0">
              <a:spcBef>
                <a:spcPts val="0"/>
              </a:spcBef>
              <a:spcAft>
                <a:spcPts val="0"/>
              </a:spcAft>
            </a:pPr>
            <a:r>
              <a:rPr lang="en-US" sz="2000" b="1" dirty="0">
                <a:latin typeface="Times" pitchFamily="2" charset="0"/>
                <a:ea typeface="Times" pitchFamily="2" charset="0"/>
                <a:cs typeface="Times New Roman" panose="02020603050405020304" pitchFamily="18" charset="0"/>
              </a:rPr>
              <a:t> </a:t>
            </a:r>
            <a:endParaRPr lang="en-US" sz="1050" dirty="0">
              <a:latin typeface="Times" pitchFamily="2" charset="0"/>
              <a:ea typeface="Times" pitchFamily="2" charset="0"/>
              <a:cs typeface="Times New Roman" panose="02020603050405020304" pitchFamily="18" charset="0"/>
            </a:endParaRPr>
          </a:p>
          <a:p>
            <a:pPr marL="0" marR="0">
              <a:spcBef>
                <a:spcPts val="0"/>
              </a:spcBef>
              <a:spcAft>
                <a:spcPts val="0"/>
              </a:spcAft>
            </a:pPr>
            <a:endParaRPr lang="en-US" sz="1050" dirty="0">
              <a:latin typeface="Times" pitchFamily="2" charset="0"/>
              <a:ea typeface="Times" pitchFamily="2" charset="0"/>
              <a:cs typeface="Times New Roman" panose="02020603050405020304" pitchFamily="18" charset="0"/>
            </a:endParaRPr>
          </a:p>
          <a:p>
            <a:pPr marL="0" marR="0">
              <a:spcBef>
                <a:spcPts val="0"/>
              </a:spcBef>
              <a:spcAft>
                <a:spcPts val="0"/>
              </a:spcAft>
            </a:pPr>
            <a:r>
              <a:rPr lang="en-US" sz="2000" dirty="0">
                <a:latin typeface="Times" pitchFamily="2" charset="0"/>
                <a:ea typeface="Times" pitchFamily="2" charset="0"/>
                <a:cs typeface="Times New Roman" panose="02020603050405020304" pitchFamily="18" charset="0"/>
              </a:rPr>
              <a:t> </a:t>
            </a:r>
            <a:endParaRPr lang="en-US" sz="1050" dirty="0">
              <a:latin typeface="Times" pitchFamily="2" charset="0"/>
              <a:ea typeface="Times" pitchFamily="2" charset="0"/>
              <a:cs typeface="Times New Roman" panose="02020603050405020304" pitchFamily="18" charset="0"/>
            </a:endParaRPr>
          </a:p>
          <a:p>
            <a:pPr marL="0" marR="0">
              <a:spcBef>
                <a:spcPts val="0"/>
              </a:spcBef>
              <a:spcAft>
                <a:spcPts val="0"/>
              </a:spcAft>
            </a:pPr>
            <a:r>
              <a:rPr lang="en-US" sz="2000" dirty="0">
                <a:latin typeface="Times" pitchFamily="2" charset="0"/>
                <a:ea typeface="Times" pitchFamily="2" charset="0"/>
                <a:cs typeface="Times New Roman" panose="02020603050405020304" pitchFamily="18" charset="0"/>
              </a:rPr>
              <a:t>From </a:t>
            </a:r>
            <a:r>
              <a:rPr lang="en-US" sz="2000" i="1" dirty="0">
                <a:latin typeface="Times" pitchFamily="2" charset="0"/>
                <a:ea typeface="Times" pitchFamily="2" charset="0"/>
                <a:cs typeface="Times New Roman" panose="02020603050405020304" pitchFamily="18" charset="0"/>
              </a:rPr>
              <a:t>Getting To Yes: Negotiating Agreement Without Giving In</a:t>
            </a:r>
            <a:r>
              <a:rPr lang="en-US" sz="2000" dirty="0">
                <a:latin typeface="Times" pitchFamily="2" charset="0"/>
                <a:ea typeface="Times" pitchFamily="2" charset="0"/>
                <a:cs typeface="Times New Roman" panose="02020603050405020304" pitchFamily="18" charset="0"/>
              </a:rPr>
              <a:t>, Robert Fisher and William </a:t>
            </a:r>
            <a:r>
              <a:rPr lang="en-US" sz="2000" dirty="0" err="1">
                <a:latin typeface="Times" pitchFamily="2" charset="0"/>
                <a:ea typeface="Times" pitchFamily="2" charset="0"/>
                <a:cs typeface="Times New Roman" panose="02020603050405020304" pitchFamily="18" charset="0"/>
              </a:rPr>
              <a:t>Ury</a:t>
            </a:r>
            <a:r>
              <a:rPr lang="en-US" sz="2000" dirty="0">
                <a:latin typeface="Times" pitchFamily="2" charset="0"/>
                <a:ea typeface="Times" pitchFamily="2" charset="0"/>
                <a:cs typeface="Times New Roman" panose="02020603050405020304" pitchFamily="18" charset="0"/>
              </a:rPr>
              <a:t> </a:t>
            </a:r>
            <a:endParaRPr lang="en-US" sz="1050" dirty="0">
              <a:effectLst/>
              <a:latin typeface="Times" pitchFamily="2" charset="0"/>
              <a:ea typeface="Times" pitchFamily="2" charset="0"/>
              <a:cs typeface="Times New Roman" panose="02020603050405020304" pitchFamily="18" charset="0"/>
            </a:endParaRPr>
          </a:p>
        </p:txBody>
      </p:sp>
    </p:spTree>
    <p:extLst>
      <p:ext uri="{BB962C8B-B14F-4D97-AF65-F5344CB8AC3E}">
        <p14:creationId xmlns:p14="http://schemas.microsoft.com/office/powerpoint/2010/main" val="2096518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2362200"/>
            <a:ext cx="6019800" cy="1823576"/>
          </a:xfrm>
          <a:prstGeom prst="rect">
            <a:avLst/>
          </a:prstGeom>
        </p:spPr>
        <p:txBody>
          <a:bodyPr wrap="square">
            <a:spAutoFit/>
          </a:bodyPr>
          <a:lstStyle/>
          <a:p>
            <a:pPr marL="342900" indent="-342900" eaLnBrk="1" hangingPunct="1">
              <a:lnSpc>
                <a:spcPct val="150000"/>
              </a:lnSpc>
              <a:buFont typeface="Arial"/>
              <a:buChar char="•"/>
              <a:defRPr/>
            </a:pPr>
            <a:r>
              <a:rPr lang="en-US" sz="2500" dirty="0">
                <a:latin typeface="Times" charset="0"/>
                <a:ea typeface="Times" charset="0"/>
                <a:cs typeface="Times" charset="0"/>
              </a:rPr>
              <a:t>Things you say you want </a:t>
            </a:r>
          </a:p>
          <a:p>
            <a:pPr marL="342900" indent="-342900" eaLnBrk="1" hangingPunct="1">
              <a:lnSpc>
                <a:spcPct val="150000"/>
              </a:lnSpc>
              <a:buFont typeface="Arial"/>
              <a:buChar char="•"/>
              <a:defRPr/>
            </a:pPr>
            <a:r>
              <a:rPr lang="en-US" sz="2500" dirty="0">
                <a:latin typeface="Times" charset="0"/>
                <a:ea typeface="Times" charset="0"/>
                <a:cs typeface="Times" charset="0"/>
              </a:rPr>
              <a:t>Demands</a:t>
            </a:r>
          </a:p>
          <a:p>
            <a:pPr marL="342900" indent="-342900" eaLnBrk="1" hangingPunct="1">
              <a:lnSpc>
                <a:spcPct val="150000"/>
              </a:lnSpc>
              <a:buFont typeface="Arial"/>
              <a:buChar char="•"/>
              <a:defRPr/>
            </a:pPr>
            <a:r>
              <a:rPr lang="en-US" sz="2500" dirty="0">
                <a:latin typeface="Times" charset="0"/>
                <a:ea typeface="Times" charset="0"/>
                <a:cs typeface="Times" charset="0"/>
              </a:rPr>
              <a:t>Your solutions to a problem</a:t>
            </a:r>
          </a:p>
        </p:txBody>
      </p:sp>
      <p:sp>
        <p:nvSpPr>
          <p:cNvPr id="3" name="TextBox 2"/>
          <p:cNvSpPr txBox="1"/>
          <p:nvPr/>
        </p:nvSpPr>
        <p:spPr>
          <a:xfrm>
            <a:off x="1219200" y="609600"/>
            <a:ext cx="6553200" cy="1200329"/>
          </a:xfrm>
          <a:prstGeom prst="rect">
            <a:avLst/>
          </a:prstGeom>
          <a:noFill/>
        </p:spPr>
        <p:txBody>
          <a:bodyPr wrap="square" rtlCol="0">
            <a:spAutoFit/>
          </a:bodyPr>
          <a:lstStyle/>
          <a:p>
            <a:pPr algn="ctr"/>
            <a:r>
              <a:rPr lang="en-US" sz="7200" u="sng" dirty="0"/>
              <a:t>POSITIONS</a:t>
            </a:r>
            <a:r>
              <a:rPr lang="en-US" sz="7200" dirty="0"/>
              <a:t> </a:t>
            </a:r>
          </a:p>
        </p:txBody>
      </p:sp>
    </p:spTree>
    <p:extLst>
      <p:ext uri="{BB962C8B-B14F-4D97-AF65-F5344CB8AC3E}">
        <p14:creationId xmlns:p14="http://schemas.microsoft.com/office/powerpoint/2010/main" val="2114506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Put it on the “board”/</a:t>
            </a:r>
            <a:r>
              <a:rPr lang="en-US" dirty="0" err="1"/>
              <a:t>Chatbox</a:t>
            </a:r>
            <a:endParaRPr lang="en-US" dirty="0"/>
          </a:p>
        </p:txBody>
      </p:sp>
      <p:sp>
        <p:nvSpPr>
          <p:cNvPr id="3" name="Rectangle 2"/>
          <p:cNvSpPr/>
          <p:nvPr/>
        </p:nvSpPr>
        <p:spPr>
          <a:xfrm>
            <a:off x="685800" y="1981201"/>
            <a:ext cx="6934200" cy="3793346"/>
          </a:xfrm>
          <a:prstGeom prst="rect">
            <a:avLst/>
          </a:prstGeom>
        </p:spPr>
        <p:txBody>
          <a:bodyPr wrap="square">
            <a:spAutoFit/>
          </a:bodyPr>
          <a:lstStyle/>
          <a:p>
            <a:pPr lvl="1" eaLnBrk="1" hangingPunct="1">
              <a:lnSpc>
                <a:spcPct val="150000"/>
              </a:lnSpc>
              <a:defRPr/>
            </a:pPr>
            <a:r>
              <a:rPr lang="en-US" sz="2500" dirty="0">
                <a:latin typeface="Helvetica Light"/>
                <a:cs typeface="Helvetica Light"/>
              </a:rPr>
              <a:t>What are some “Demands”  that you communicate to the Regional Center? </a:t>
            </a:r>
          </a:p>
          <a:p>
            <a:pPr lvl="1" algn="ctr" eaLnBrk="1" hangingPunct="1">
              <a:lnSpc>
                <a:spcPct val="150000"/>
              </a:lnSpc>
              <a:defRPr/>
            </a:pPr>
            <a:r>
              <a:rPr lang="en-US" sz="2500" dirty="0">
                <a:latin typeface="Helvetica Light"/>
                <a:cs typeface="Helvetica Light"/>
              </a:rPr>
              <a:t>&amp;</a:t>
            </a:r>
          </a:p>
          <a:p>
            <a:pPr lvl="1" eaLnBrk="1" hangingPunct="1">
              <a:lnSpc>
                <a:spcPct val="150000"/>
              </a:lnSpc>
              <a:defRPr/>
            </a:pPr>
            <a:r>
              <a:rPr lang="en-US" sz="2500" dirty="0">
                <a:latin typeface="Helvetica Light"/>
                <a:cs typeface="Helvetica Light"/>
              </a:rPr>
              <a:t>What are some “Demands” that you receive from Regional Centers?</a:t>
            </a:r>
          </a:p>
          <a:p>
            <a:pPr eaLnBrk="1" hangingPunct="1">
              <a:buFontTx/>
              <a:buNone/>
              <a:defRPr/>
            </a:pPr>
            <a:endParaRPr lang="en-US" sz="2800" dirty="0"/>
          </a:p>
          <a:p>
            <a:pPr marL="342900" indent="-342900" eaLnBrk="1" hangingPunct="1">
              <a:buFont typeface="Arial"/>
              <a:buChar char="•"/>
              <a:defRPr/>
            </a:pPr>
            <a:endParaRPr lang="en-US" sz="2500" dirty="0">
              <a:latin typeface="Helvetica Light"/>
              <a:cs typeface="Helvetica Light"/>
            </a:endParaRPr>
          </a:p>
        </p:txBody>
      </p:sp>
    </p:spTree>
    <p:extLst>
      <p:ext uri="{BB962C8B-B14F-4D97-AF65-F5344CB8AC3E}">
        <p14:creationId xmlns:p14="http://schemas.microsoft.com/office/powerpoint/2010/main" val="2081897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7"/>
          <p:cNvSpPr txBox="1">
            <a:spLocks noChangeArrowheads="1"/>
          </p:cNvSpPr>
          <p:nvPr/>
        </p:nvSpPr>
        <p:spPr>
          <a:xfrm>
            <a:off x="457200" y="381000"/>
            <a:ext cx="8229600" cy="5791200"/>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609600" indent="-609600" algn="ctr">
              <a:lnSpc>
                <a:spcPct val="90000"/>
              </a:lnSpc>
              <a:buFontTx/>
              <a:buNone/>
              <a:defRPr/>
            </a:pPr>
            <a:r>
              <a:rPr lang="en-US" sz="3600" dirty="0"/>
              <a:t>INTERESTS</a:t>
            </a:r>
          </a:p>
          <a:p>
            <a:pPr marL="609600" indent="-609600">
              <a:lnSpc>
                <a:spcPct val="90000"/>
              </a:lnSpc>
              <a:buFontTx/>
              <a:buNone/>
              <a:defRPr/>
            </a:pPr>
            <a:endParaRPr lang="en-US" sz="2500" dirty="0">
              <a:latin typeface="Helvetica Light"/>
              <a:cs typeface="Helvetica Light"/>
            </a:endParaRPr>
          </a:p>
          <a:p>
            <a:pPr marL="609600" indent="-609600">
              <a:lnSpc>
                <a:spcPct val="90000"/>
              </a:lnSpc>
              <a:buFontTx/>
              <a:buNone/>
              <a:defRPr/>
            </a:pPr>
            <a:r>
              <a:rPr lang="en-US" sz="2500" dirty="0">
                <a:latin typeface="Helvetica Light"/>
                <a:cs typeface="Helvetica Light"/>
              </a:rPr>
              <a:t>Underlying Motivations</a:t>
            </a:r>
          </a:p>
          <a:p>
            <a:pPr marL="609600" indent="-609600">
              <a:lnSpc>
                <a:spcPct val="150000"/>
              </a:lnSpc>
              <a:defRPr/>
            </a:pPr>
            <a:r>
              <a:rPr lang="en-US" sz="2500" dirty="0">
                <a:latin typeface="Helvetica Light"/>
                <a:cs typeface="Helvetica Light"/>
              </a:rPr>
              <a:t>Concerns and Fears</a:t>
            </a:r>
          </a:p>
          <a:p>
            <a:pPr marL="609600" indent="-609600">
              <a:lnSpc>
                <a:spcPct val="150000"/>
              </a:lnSpc>
              <a:defRPr/>
            </a:pPr>
            <a:r>
              <a:rPr lang="en-US" sz="2500" dirty="0">
                <a:latin typeface="Helvetica Light"/>
                <a:cs typeface="Helvetica Light"/>
              </a:rPr>
              <a:t>Basic Human Needs</a:t>
            </a:r>
          </a:p>
          <a:p>
            <a:pPr marL="1158240" lvl="2" indent="-609600">
              <a:lnSpc>
                <a:spcPct val="150000"/>
              </a:lnSpc>
              <a:defRPr/>
            </a:pPr>
            <a:r>
              <a:rPr lang="en-US" sz="2300" dirty="0">
                <a:latin typeface="Helvetica Light"/>
                <a:cs typeface="Helvetica Light"/>
              </a:rPr>
              <a:t>Security</a:t>
            </a:r>
          </a:p>
          <a:p>
            <a:pPr marL="1158240" lvl="2" indent="-609600">
              <a:lnSpc>
                <a:spcPct val="150000"/>
              </a:lnSpc>
              <a:defRPr/>
            </a:pPr>
            <a:r>
              <a:rPr lang="en-US" sz="2300" dirty="0">
                <a:latin typeface="Helvetica Light"/>
                <a:cs typeface="Helvetica Light"/>
              </a:rPr>
              <a:t>Economic Well-being</a:t>
            </a:r>
          </a:p>
          <a:p>
            <a:pPr marL="1158240" lvl="2" indent="-609600">
              <a:lnSpc>
                <a:spcPct val="150000"/>
              </a:lnSpc>
              <a:defRPr/>
            </a:pPr>
            <a:r>
              <a:rPr lang="en-US" sz="2300" dirty="0">
                <a:latin typeface="Helvetica Light"/>
                <a:cs typeface="Helvetica Light"/>
              </a:rPr>
              <a:t>Sense of Belonging</a:t>
            </a:r>
          </a:p>
          <a:p>
            <a:pPr marL="1158240" lvl="2" indent="-609600">
              <a:lnSpc>
                <a:spcPct val="150000"/>
              </a:lnSpc>
              <a:defRPr/>
            </a:pPr>
            <a:r>
              <a:rPr lang="en-US" sz="2300" dirty="0">
                <a:latin typeface="Helvetica Light"/>
                <a:cs typeface="Helvetica Light"/>
              </a:rPr>
              <a:t>Recognition </a:t>
            </a:r>
          </a:p>
          <a:p>
            <a:pPr marL="1158240" lvl="2" indent="-609600">
              <a:lnSpc>
                <a:spcPct val="150000"/>
              </a:lnSpc>
              <a:defRPr/>
            </a:pPr>
            <a:r>
              <a:rPr lang="en-US" sz="2300" dirty="0">
                <a:latin typeface="Helvetica Light"/>
                <a:cs typeface="Helvetica Light"/>
              </a:rPr>
              <a:t>Control Over One’s Life </a:t>
            </a:r>
          </a:p>
          <a:p>
            <a:pPr marL="609600" indent="-609600">
              <a:lnSpc>
                <a:spcPct val="150000"/>
              </a:lnSpc>
              <a:buFontTx/>
              <a:buNone/>
              <a:defRPr/>
            </a:pPr>
            <a:endParaRPr lang="en-US" sz="2500" dirty="0">
              <a:latin typeface="Helvetica Light"/>
              <a:cs typeface="Helvetica Light"/>
            </a:endParaRPr>
          </a:p>
        </p:txBody>
      </p:sp>
    </p:spTree>
    <p:extLst>
      <p:ext uri="{BB962C8B-B14F-4D97-AF65-F5344CB8AC3E}">
        <p14:creationId xmlns:p14="http://schemas.microsoft.com/office/powerpoint/2010/main" val="36675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7"/>
          <p:cNvSpPr txBox="1">
            <a:spLocks noChangeArrowheads="1"/>
          </p:cNvSpPr>
          <p:nvPr/>
        </p:nvSpPr>
        <p:spPr>
          <a:xfrm>
            <a:off x="533400" y="1485517"/>
            <a:ext cx="8229600" cy="4800600"/>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buFontTx/>
              <a:buNone/>
              <a:defRPr/>
            </a:pPr>
            <a:endParaRPr lang="en-US" sz="2400" dirty="0"/>
          </a:p>
          <a:p>
            <a:pPr>
              <a:lnSpc>
                <a:spcPct val="150000"/>
              </a:lnSpc>
              <a:defRPr/>
            </a:pPr>
            <a:r>
              <a:rPr lang="en-US" sz="2500" dirty="0">
                <a:latin typeface="Helvetica Light"/>
                <a:cs typeface="Helvetica Light"/>
              </a:rPr>
              <a:t>Builds trust between listener and speaker</a:t>
            </a:r>
          </a:p>
          <a:p>
            <a:pPr>
              <a:lnSpc>
                <a:spcPct val="150000"/>
              </a:lnSpc>
              <a:defRPr/>
            </a:pPr>
            <a:r>
              <a:rPr lang="en-US" sz="2500" dirty="0">
                <a:latin typeface="Helvetica Light"/>
                <a:cs typeface="Helvetica Light"/>
              </a:rPr>
              <a:t>Demonstrates understanding and acceptance </a:t>
            </a:r>
          </a:p>
          <a:p>
            <a:pPr>
              <a:lnSpc>
                <a:spcPct val="150000"/>
              </a:lnSpc>
              <a:defRPr/>
            </a:pPr>
            <a:r>
              <a:rPr lang="en-US" sz="2500" dirty="0">
                <a:latin typeface="Helvetica Light"/>
                <a:cs typeface="Helvetica Light"/>
              </a:rPr>
              <a:t>Encourages discussion of important issues </a:t>
            </a:r>
          </a:p>
        </p:txBody>
      </p:sp>
      <p:pic>
        <p:nvPicPr>
          <p:cNvPr id="3" name="Picture 1028" descr="j01871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495800"/>
            <a:ext cx="2209800" cy="181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668AF14-E9C8-EC4E-9986-B995FA469D20}"/>
              </a:ext>
            </a:extLst>
          </p:cNvPr>
          <p:cNvSpPr txBox="1"/>
          <p:nvPr/>
        </p:nvSpPr>
        <p:spPr>
          <a:xfrm>
            <a:off x="2362200" y="818165"/>
            <a:ext cx="4397358" cy="646331"/>
          </a:xfrm>
          <a:prstGeom prst="rect">
            <a:avLst/>
          </a:prstGeom>
          <a:noFill/>
        </p:spPr>
        <p:txBody>
          <a:bodyPr wrap="none" rtlCol="0">
            <a:spAutoFit/>
          </a:bodyPr>
          <a:lstStyle/>
          <a:p>
            <a:pPr algn="ctr"/>
            <a:r>
              <a:rPr lang="en-US" sz="3600" b="1"/>
              <a:t>ACTIVE</a:t>
            </a:r>
            <a:r>
              <a:rPr lang="en-US" sz="3200" b="1"/>
              <a:t> LISTENING</a:t>
            </a:r>
          </a:p>
        </p:txBody>
      </p:sp>
    </p:spTree>
    <p:extLst>
      <p:ext uri="{BB962C8B-B14F-4D97-AF65-F5344CB8AC3E}">
        <p14:creationId xmlns:p14="http://schemas.microsoft.com/office/powerpoint/2010/main" val="394513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457200" y="1676400"/>
            <a:ext cx="8229600" cy="5029200"/>
          </a:xfrm>
        </p:spPr>
        <p:txBody>
          <a:bodyPr>
            <a:normAutofit lnSpcReduction="10000"/>
          </a:bodyPr>
          <a:lstStyle/>
          <a:p>
            <a:pPr marL="457200" indent="-457200" algn="ctr" eaLnBrk="1" hangingPunct="1">
              <a:lnSpc>
                <a:spcPct val="120000"/>
              </a:lnSpc>
              <a:spcBef>
                <a:spcPct val="50000"/>
              </a:spcBef>
              <a:spcAft>
                <a:spcPct val="50000"/>
              </a:spcAft>
              <a:buFontTx/>
              <a:buNone/>
              <a:defRPr/>
            </a:pPr>
            <a:endParaRPr lang="en-US" dirty="0">
              <a:cs typeface="+mn-cs"/>
            </a:endParaRPr>
          </a:p>
          <a:p>
            <a:pPr marL="457200" indent="-457200" eaLnBrk="1" hangingPunct="1">
              <a:lnSpc>
                <a:spcPct val="120000"/>
              </a:lnSpc>
              <a:buFontTx/>
              <a:buAutoNum type="arabicPeriod"/>
              <a:defRPr/>
            </a:pPr>
            <a:r>
              <a:rPr lang="en-US" sz="2400" b="1" dirty="0">
                <a:latin typeface="Helvetica Light"/>
                <a:cs typeface="Helvetica Light"/>
              </a:rPr>
              <a:t>S</a:t>
            </a:r>
            <a:r>
              <a:rPr lang="en-US" sz="2400" b="1" dirty="0">
                <a:effectLst/>
                <a:latin typeface="Helvetica Light"/>
                <a:cs typeface="Helvetica Light"/>
              </a:rPr>
              <a:t>top </a:t>
            </a:r>
            <a:r>
              <a:rPr lang="en-US" sz="2400" b="1" dirty="0">
                <a:latin typeface="Helvetica Light"/>
                <a:cs typeface="Helvetica Light"/>
              </a:rPr>
              <a:t>t</a:t>
            </a:r>
            <a:r>
              <a:rPr lang="en-US" sz="2400" b="1" dirty="0">
                <a:effectLst/>
                <a:latin typeface="Helvetica Light"/>
                <a:cs typeface="Helvetica Light"/>
              </a:rPr>
              <a:t>alking.</a:t>
            </a:r>
          </a:p>
          <a:p>
            <a:pPr marL="457200" indent="-457200" eaLnBrk="1" hangingPunct="1">
              <a:lnSpc>
                <a:spcPct val="120000"/>
              </a:lnSpc>
              <a:buFontTx/>
              <a:buAutoNum type="arabicPeriod"/>
              <a:defRPr/>
            </a:pPr>
            <a:r>
              <a:rPr lang="en-US" sz="2400" b="1" dirty="0">
                <a:latin typeface="Helvetica Light"/>
                <a:cs typeface="Helvetica Light"/>
              </a:rPr>
              <a:t>A</a:t>
            </a:r>
            <a:r>
              <a:rPr lang="en-US" sz="2400" b="1" dirty="0">
                <a:effectLst/>
                <a:latin typeface="Helvetica Light"/>
                <a:cs typeface="Helvetica Light"/>
              </a:rPr>
              <a:t>sk questions when you don</a:t>
            </a:r>
            <a:r>
              <a:rPr lang="en-US" sz="2400" b="1" dirty="0">
                <a:latin typeface="Helvetica Light"/>
                <a:cs typeface="Helvetica Light"/>
              </a:rPr>
              <a:t>’</a:t>
            </a:r>
            <a:r>
              <a:rPr lang="en-US" sz="2400" b="1" dirty="0">
                <a:effectLst/>
                <a:latin typeface="Helvetica Light"/>
                <a:cs typeface="Helvetica Light"/>
              </a:rPr>
              <a:t>t understand.</a:t>
            </a:r>
          </a:p>
          <a:p>
            <a:pPr marL="457200" indent="-457200" eaLnBrk="1" hangingPunct="1">
              <a:lnSpc>
                <a:spcPct val="120000"/>
              </a:lnSpc>
              <a:buFontTx/>
              <a:buAutoNum type="arabicPeriod"/>
              <a:defRPr/>
            </a:pPr>
            <a:r>
              <a:rPr lang="en-US" sz="2400" b="1" dirty="0">
                <a:latin typeface="Helvetica Light"/>
                <a:cs typeface="Helvetica Light"/>
              </a:rPr>
              <a:t>F</a:t>
            </a:r>
            <a:r>
              <a:rPr lang="en-US" sz="2400" b="1" dirty="0">
                <a:effectLst/>
                <a:latin typeface="Helvetica Light"/>
                <a:cs typeface="Helvetica Light"/>
              </a:rPr>
              <a:t>ocus your attention on the speaker</a:t>
            </a:r>
            <a:r>
              <a:rPr lang="en-US" sz="2400" b="1" dirty="0">
                <a:latin typeface="Helvetica Light"/>
                <a:cs typeface="Helvetica Light"/>
              </a:rPr>
              <a:t>’</a:t>
            </a:r>
            <a:r>
              <a:rPr lang="en-US" sz="2400" b="1" dirty="0">
                <a:effectLst/>
                <a:latin typeface="Helvetica Light"/>
                <a:cs typeface="Helvetica Light"/>
              </a:rPr>
              <a:t>s words, ideas, and feelings.</a:t>
            </a:r>
          </a:p>
          <a:p>
            <a:pPr marL="457200" indent="-457200" eaLnBrk="1" hangingPunct="1">
              <a:lnSpc>
                <a:spcPct val="120000"/>
              </a:lnSpc>
              <a:buFontTx/>
              <a:buAutoNum type="arabicPeriod"/>
              <a:defRPr/>
            </a:pPr>
            <a:r>
              <a:rPr lang="en-US" sz="2400" b="1" dirty="0">
                <a:latin typeface="Helvetica Light"/>
                <a:cs typeface="Helvetica Light"/>
              </a:rPr>
              <a:t>L</a:t>
            </a:r>
            <a:r>
              <a:rPr lang="en-US" sz="2400" b="1" dirty="0">
                <a:effectLst/>
                <a:latin typeface="Helvetica Light"/>
                <a:cs typeface="Helvetica Light"/>
              </a:rPr>
              <a:t>ook at the person.</a:t>
            </a:r>
          </a:p>
          <a:p>
            <a:pPr marL="457200" indent="-457200" eaLnBrk="1" hangingPunct="1">
              <a:lnSpc>
                <a:spcPct val="120000"/>
              </a:lnSpc>
              <a:buFontTx/>
              <a:buAutoNum type="arabicPeriod"/>
              <a:defRPr/>
            </a:pPr>
            <a:r>
              <a:rPr lang="en-US" sz="2400" b="1" dirty="0">
                <a:latin typeface="Helvetica Light"/>
                <a:cs typeface="Helvetica Light"/>
              </a:rPr>
              <a:t>C</a:t>
            </a:r>
            <a:r>
              <a:rPr lang="en-US" sz="2400" b="1" dirty="0">
                <a:effectLst/>
                <a:latin typeface="Helvetica Light"/>
                <a:cs typeface="Helvetica Light"/>
              </a:rPr>
              <a:t>heck your emotions.</a:t>
            </a:r>
          </a:p>
          <a:p>
            <a:pPr marL="457200" indent="-457200" eaLnBrk="1" hangingPunct="1">
              <a:lnSpc>
                <a:spcPct val="120000"/>
              </a:lnSpc>
              <a:buFontTx/>
              <a:buAutoNum type="arabicPeriod"/>
              <a:defRPr/>
            </a:pPr>
            <a:r>
              <a:rPr lang="en-US" sz="2400" b="1" dirty="0">
                <a:latin typeface="Helvetica Light"/>
                <a:cs typeface="Helvetica Light"/>
              </a:rPr>
              <a:t>G</a:t>
            </a:r>
            <a:r>
              <a:rPr lang="en-US" sz="2400" b="1" dirty="0">
                <a:effectLst/>
                <a:latin typeface="Helvetica Light"/>
                <a:cs typeface="Helvetica Light"/>
              </a:rPr>
              <a:t>et rid of distractions.</a:t>
            </a:r>
          </a:p>
          <a:p>
            <a:pPr marL="457200" indent="-457200" eaLnBrk="1" hangingPunct="1">
              <a:lnSpc>
                <a:spcPct val="120000"/>
              </a:lnSpc>
              <a:buFontTx/>
              <a:buAutoNum type="arabicPeriod"/>
              <a:defRPr/>
            </a:pPr>
            <a:r>
              <a:rPr lang="en-US" sz="2400" b="1" dirty="0">
                <a:latin typeface="Helvetica Light"/>
                <a:cs typeface="Helvetica Light"/>
              </a:rPr>
              <a:t>S</a:t>
            </a:r>
            <a:r>
              <a:rPr lang="en-US" sz="2400" b="1" dirty="0">
                <a:effectLst/>
                <a:latin typeface="Helvetica Light"/>
                <a:cs typeface="Helvetica Light"/>
              </a:rPr>
              <a:t>hare responsibility for communication.</a:t>
            </a:r>
          </a:p>
          <a:p>
            <a:pPr marL="457200" indent="-457200" eaLnBrk="1" hangingPunct="1">
              <a:lnSpc>
                <a:spcPct val="120000"/>
              </a:lnSpc>
              <a:buFontTx/>
              <a:buAutoNum type="arabicPeriod"/>
              <a:defRPr/>
            </a:pPr>
            <a:r>
              <a:rPr lang="en-US" sz="2400" b="1" dirty="0">
                <a:latin typeface="Helvetica Light"/>
                <a:cs typeface="Helvetica Light"/>
              </a:rPr>
              <a:t>R</a:t>
            </a:r>
            <a:r>
              <a:rPr lang="en-US" sz="2400" b="1" dirty="0">
                <a:effectLst/>
                <a:latin typeface="Helvetica Light"/>
                <a:cs typeface="Helvetica Light"/>
              </a:rPr>
              <a:t>eact to the ideas, not the person.</a:t>
            </a:r>
          </a:p>
          <a:p>
            <a:pPr marL="457200" indent="-457200" eaLnBrk="1" hangingPunct="1">
              <a:lnSpc>
                <a:spcPct val="90000"/>
              </a:lnSpc>
              <a:defRPr/>
            </a:pPr>
            <a:endParaRPr lang="en-US" sz="2400" b="1" dirty="0">
              <a:effectLst/>
              <a:latin typeface="Helvetica Light"/>
              <a:cs typeface="Helvetica Light"/>
            </a:endParaRPr>
          </a:p>
          <a:p>
            <a:pPr marL="457200" indent="-457200" eaLnBrk="1" hangingPunct="1">
              <a:lnSpc>
                <a:spcPct val="90000"/>
              </a:lnSpc>
              <a:defRPr/>
            </a:pPr>
            <a:endParaRPr lang="en-US" sz="2400" dirty="0">
              <a:latin typeface="Helvetica Light"/>
              <a:cs typeface="Helvetica Light"/>
            </a:endParaRPr>
          </a:p>
        </p:txBody>
      </p:sp>
      <p:sp>
        <p:nvSpPr>
          <p:cNvPr id="40962" name="Rectangle 2"/>
          <p:cNvSpPr>
            <a:spLocks noGrp="1" noChangeArrowheads="1"/>
          </p:cNvSpPr>
          <p:nvPr>
            <p:ph type="title"/>
          </p:nvPr>
        </p:nvSpPr>
        <p:spPr>
          <a:xfrm>
            <a:off x="533400" y="0"/>
            <a:ext cx="8153400" cy="1600200"/>
          </a:xfrm>
        </p:spPr>
        <p:txBody>
          <a:bodyPr/>
          <a:lstStyle/>
          <a:p>
            <a:pPr eaLnBrk="1" hangingPunct="1">
              <a:defRPr/>
            </a:pPr>
            <a:r>
              <a:rPr lang="en-US">
                <a:cs typeface="+mj-cs"/>
              </a:rPr>
              <a:t>Tips for Effective Communication </a:t>
            </a:r>
          </a:p>
        </p:txBody>
      </p:sp>
      <p:sp>
        <p:nvSpPr>
          <p:cNvPr id="40965" name="Line 5"/>
          <p:cNvSpPr>
            <a:spLocks noChangeShapeType="1"/>
          </p:cNvSpPr>
          <p:nvPr/>
        </p:nvSpPr>
        <p:spPr bwMode="auto">
          <a:xfrm>
            <a:off x="381000" y="1981200"/>
            <a:ext cx="82296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500"/>
                                        <p:tgtEl>
                                          <p:spTgt spid="4096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40963">
                                            <p:txEl>
                                              <p:charRg st="0" end="41"/>
                                            </p:txEl>
                                          </p:spTgt>
                                        </p:tgtEl>
                                        <p:attrNameLst>
                                          <p:attrName>style.visibility</p:attrName>
                                        </p:attrNameLst>
                                      </p:cBhvr>
                                      <p:to>
                                        <p:strVal val="visible"/>
                                      </p:to>
                                    </p:set>
                                    <p:animEffect transition="in" filter="fade">
                                      <p:cBhvr>
                                        <p:cTn id="11" dur="1000"/>
                                        <p:tgtEl>
                                          <p:spTgt spid="40963">
                                            <p:txEl>
                                              <p:charRg st="0" end="41"/>
                                            </p:txEl>
                                          </p:spTgt>
                                        </p:tgtEl>
                                      </p:cBhvr>
                                    </p:animEffect>
                                  </p:childTnLst>
                                </p:cTn>
                              </p:par>
                            </p:childTnLst>
                          </p:cTn>
                        </p:par>
                        <p:par>
                          <p:cTn id="12" fill="hold" nodeType="afterGroup">
                            <p:stCondLst>
                              <p:cond delay="1500"/>
                            </p:stCondLst>
                            <p:childTnLst>
                              <p:par>
                                <p:cTn id="13" presetID="10" presetClass="entr" presetSubtype="0" fill="hold" nodeType="afterEffect">
                                  <p:stCondLst>
                                    <p:cond delay="0"/>
                                  </p:stCondLst>
                                  <p:childTnLst>
                                    <p:set>
                                      <p:cBhvr>
                                        <p:cTn id="14" dur="1" fill="hold">
                                          <p:stCondLst>
                                            <p:cond delay="0"/>
                                          </p:stCondLst>
                                        </p:cTn>
                                        <p:tgtEl>
                                          <p:spTgt spid="40963">
                                            <p:txEl>
                                              <p:charRg st="41" end="54"/>
                                            </p:txEl>
                                          </p:spTgt>
                                        </p:tgtEl>
                                        <p:attrNameLst>
                                          <p:attrName>style.visibility</p:attrName>
                                        </p:attrNameLst>
                                      </p:cBhvr>
                                      <p:to>
                                        <p:strVal val="visible"/>
                                      </p:to>
                                    </p:set>
                                    <p:animEffect transition="in" filter="fade">
                                      <p:cBhvr>
                                        <p:cTn id="15" dur="3000"/>
                                        <p:tgtEl>
                                          <p:spTgt spid="40963">
                                            <p:txEl>
                                              <p:charRg st="41" end="54"/>
                                            </p:txEl>
                                          </p:spTgt>
                                        </p:tgtEl>
                                      </p:cBhvr>
                                    </p:animEffect>
                                  </p:childTnLst>
                                </p:cTn>
                              </p:par>
                            </p:childTnLst>
                          </p:cTn>
                        </p:par>
                        <p:par>
                          <p:cTn id="16" fill="hold" nodeType="afterGroup">
                            <p:stCondLst>
                              <p:cond delay="4500"/>
                            </p:stCondLst>
                            <p:childTnLst>
                              <p:par>
                                <p:cTn id="17" presetID="10" presetClass="entr" presetSubtype="0" fill="hold" nodeType="afterEffect">
                                  <p:stCondLst>
                                    <p:cond delay="0"/>
                                  </p:stCondLst>
                                  <p:childTnLst>
                                    <p:set>
                                      <p:cBhvr>
                                        <p:cTn id="18" dur="1" fill="hold">
                                          <p:stCondLst>
                                            <p:cond delay="0"/>
                                          </p:stCondLst>
                                        </p:cTn>
                                        <p:tgtEl>
                                          <p:spTgt spid="40963">
                                            <p:txEl>
                                              <p:charRg st="54" end="94"/>
                                            </p:txEl>
                                          </p:spTgt>
                                        </p:tgtEl>
                                        <p:attrNameLst>
                                          <p:attrName>style.visibility</p:attrName>
                                        </p:attrNameLst>
                                      </p:cBhvr>
                                      <p:to>
                                        <p:strVal val="visible"/>
                                      </p:to>
                                    </p:set>
                                    <p:animEffect transition="in" filter="fade">
                                      <p:cBhvr>
                                        <p:cTn id="19" dur="3000"/>
                                        <p:tgtEl>
                                          <p:spTgt spid="40963">
                                            <p:txEl>
                                              <p:charRg st="54" end="94"/>
                                            </p:txEl>
                                          </p:spTgt>
                                        </p:tgtEl>
                                      </p:cBhvr>
                                    </p:animEffect>
                                  </p:childTnLst>
                                </p:cTn>
                              </p:par>
                            </p:childTnLst>
                          </p:cTn>
                        </p:par>
                        <p:par>
                          <p:cTn id="20" fill="hold" nodeType="afterGroup">
                            <p:stCondLst>
                              <p:cond delay="7500"/>
                            </p:stCondLst>
                            <p:childTnLst>
                              <p:par>
                                <p:cTn id="21" presetID="10" presetClass="entr" presetSubtype="0" fill="hold" nodeType="afterEffect">
                                  <p:stCondLst>
                                    <p:cond delay="0"/>
                                  </p:stCondLst>
                                  <p:childTnLst>
                                    <p:set>
                                      <p:cBhvr>
                                        <p:cTn id="22" dur="1" fill="hold">
                                          <p:stCondLst>
                                            <p:cond delay="0"/>
                                          </p:stCondLst>
                                        </p:cTn>
                                        <p:tgtEl>
                                          <p:spTgt spid="40963">
                                            <p:txEl>
                                              <p:charRg st="94" end="159"/>
                                            </p:txEl>
                                          </p:spTgt>
                                        </p:tgtEl>
                                        <p:attrNameLst>
                                          <p:attrName>style.visibility</p:attrName>
                                        </p:attrNameLst>
                                      </p:cBhvr>
                                      <p:to>
                                        <p:strVal val="visible"/>
                                      </p:to>
                                    </p:set>
                                    <p:animEffect transition="in" filter="fade">
                                      <p:cBhvr>
                                        <p:cTn id="23" dur="3000"/>
                                        <p:tgtEl>
                                          <p:spTgt spid="40963">
                                            <p:txEl>
                                              <p:charRg st="94" end="159"/>
                                            </p:txEl>
                                          </p:spTgt>
                                        </p:tgtEl>
                                      </p:cBhvr>
                                    </p:animEffect>
                                  </p:childTnLst>
                                </p:cTn>
                              </p:par>
                            </p:childTnLst>
                          </p:cTn>
                        </p:par>
                        <p:par>
                          <p:cTn id="24" fill="hold" nodeType="afterGroup">
                            <p:stCondLst>
                              <p:cond delay="10500"/>
                            </p:stCondLst>
                            <p:childTnLst>
                              <p:par>
                                <p:cTn id="25" presetID="10" presetClass="entr" presetSubtype="0" fill="hold" nodeType="afterEffect">
                                  <p:stCondLst>
                                    <p:cond delay="0"/>
                                  </p:stCondLst>
                                  <p:childTnLst>
                                    <p:set>
                                      <p:cBhvr>
                                        <p:cTn id="26" dur="1" fill="hold">
                                          <p:stCondLst>
                                            <p:cond delay="0"/>
                                          </p:stCondLst>
                                        </p:cTn>
                                        <p:tgtEl>
                                          <p:spTgt spid="40963">
                                            <p:txEl>
                                              <p:charRg st="159" end="178"/>
                                            </p:txEl>
                                          </p:spTgt>
                                        </p:tgtEl>
                                        <p:attrNameLst>
                                          <p:attrName>style.visibility</p:attrName>
                                        </p:attrNameLst>
                                      </p:cBhvr>
                                      <p:to>
                                        <p:strVal val="visible"/>
                                      </p:to>
                                    </p:set>
                                    <p:animEffect transition="in" filter="fade">
                                      <p:cBhvr>
                                        <p:cTn id="27" dur="3000"/>
                                        <p:tgtEl>
                                          <p:spTgt spid="40963">
                                            <p:txEl>
                                              <p:charRg st="159" end="178"/>
                                            </p:txEl>
                                          </p:spTgt>
                                        </p:tgtEl>
                                      </p:cBhvr>
                                    </p:animEffect>
                                  </p:childTnLst>
                                </p:cTn>
                              </p:par>
                            </p:childTnLst>
                          </p:cTn>
                        </p:par>
                        <p:par>
                          <p:cTn id="28" fill="hold" nodeType="afterGroup">
                            <p:stCondLst>
                              <p:cond delay="13500"/>
                            </p:stCondLst>
                            <p:childTnLst>
                              <p:par>
                                <p:cTn id="29" presetID="10" presetClass="entr" presetSubtype="0" fill="hold" nodeType="afterEffect">
                                  <p:stCondLst>
                                    <p:cond delay="0"/>
                                  </p:stCondLst>
                                  <p:childTnLst>
                                    <p:set>
                                      <p:cBhvr>
                                        <p:cTn id="30" dur="1" fill="hold">
                                          <p:stCondLst>
                                            <p:cond delay="0"/>
                                          </p:stCondLst>
                                        </p:cTn>
                                        <p:tgtEl>
                                          <p:spTgt spid="40963">
                                            <p:txEl>
                                              <p:charRg st="178" end="198"/>
                                            </p:txEl>
                                          </p:spTgt>
                                        </p:tgtEl>
                                        <p:attrNameLst>
                                          <p:attrName>style.visibility</p:attrName>
                                        </p:attrNameLst>
                                      </p:cBhvr>
                                      <p:to>
                                        <p:strVal val="visible"/>
                                      </p:to>
                                    </p:set>
                                    <p:animEffect transition="in" filter="fade">
                                      <p:cBhvr>
                                        <p:cTn id="31" dur="3000"/>
                                        <p:tgtEl>
                                          <p:spTgt spid="40963">
                                            <p:txEl>
                                              <p:charRg st="178" end="198"/>
                                            </p:txEl>
                                          </p:spTgt>
                                        </p:tgtEl>
                                      </p:cBhvr>
                                    </p:animEffect>
                                  </p:childTnLst>
                                </p:cTn>
                              </p:par>
                            </p:childTnLst>
                          </p:cTn>
                        </p:par>
                        <p:par>
                          <p:cTn id="32" fill="hold" nodeType="afterGroup">
                            <p:stCondLst>
                              <p:cond delay="16500"/>
                            </p:stCondLst>
                            <p:childTnLst>
                              <p:par>
                                <p:cTn id="33" presetID="10" presetClass="entr" presetSubtype="0" fill="hold" nodeType="afterEffect">
                                  <p:stCondLst>
                                    <p:cond delay="0"/>
                                  </p:stCondLst>
                                  <p:childTnLst>
                                    <p:set>
                                      <p:cBhvr>
                                        <p:cTn id="34" dur="1" fill="hold">
                                          <p:stCondLst>
                                            <p:cond delay="0"/>
                                          </p:stCondLst>
                                        </p:cTn>
                                        <p:tgtEl>
                                          <p:spTgt spid="40963">
                                            <p:txEl>
                                              <p:charRg st="198" end="222"/>
                                            </p:txEl>
                                          </p:spTgt>
                                        </p:tgtEl>
                                        <p:attrNameLst>
                                          <p:attrName>style.visibility</p:attrName>
                                        </p:attrNameLst>
                                      </p:cBhvr>
                                      <p:to>
                                        <p:strVal val="visible"/>
                                      </p:to>
                                    </p:set>
                                    <p:animEffect transition="in" filter="fade">
                                      <p:cBhvr>
                                        <p:cTn id="35" dur="3000"/>
                                        <p:tgtEl>
                                          <p:spTgt spid="40963">
                                            <p:txEl>
                                              <p:charRg st="198" end="222"/>
                                            </p:txEl>
                                          </p:spTgt>
                                        </p:tgtEl>
                                      </p:cBhvr>
                                    </p:animEffect>
                                  </p:childTnLst>
                                </p:cTn>
                              </p:par>
                            </p:childTnLst>
                          </p:cTn>
                        </p:par>
                        <p:par>
                          <p:cTn id="36" fill="hold" nodeType="afterGroup">
                            <p:stCondLst>
                              <p:cond delay="19500"/>
                            </p:stCondLst>
                            <p:childTnLst>
                              <p:par>
                                <p:cTn id="37" presetID="10" presetClass="entr" presetSubtype="0" fill="hold" nodeType="afterEffect">
                                  <p:stCondLst>
                                    <p:cond delay="0"/>
                                  </p:stCondLst>
                                  <p:childTnLst>
                                    <p:set>
                                      <p:cBhvr>
                                        <p:cTn id="38" dur="1" fill="hold">
                                          <p:stCondLst>
                                            <p:cond delay="0"/>
                                          </p:stCondLst>
                                        </p:cTn>
                                        <p:tgtEl>
                                          <p:spTgt spid="40963">
                                            <p:txEl>
                                              <p:charRg st="222" end="258"/>
                                            </p:txEl>
                                          </p:spTgt>
                                        </p:tgtEl>
                                        <p:attrNameLst>
                                          <p:attrName>style.visibility</p:attrName>
                                        </p:attrNameLst>
                                      </p:cBhvr>
                                      <p:to>
                                        <p:strVal val="visible"/>
                                      </p:to>
                                    </p:set>
                                    <p:animEffect transition="in" filter="fade">
                                      <p:cBhvr>
                                        <p:cTn id="39" dur="3000"/>
                                        <p:tgtEl>
                                          <p:spTgt spid="40963">
                                            <p:txEl>
                                              <p:charRg st="222" end="258"/>
                                            </p:txEl>
                                          </p:spTgt>
                                        </p:tgtEl>
                                      </p:cBhvr>
                                    </p:animEffect>
                                  </p:childTnLst>
                                </p:cTn>
                              </p:par>
                            </p:childTnLst>
                          </p:cTn>
                        </p:par>
                        <p:par>
                          <p:cTn id="40" fill="hold" nodeType="afterGroup">
                            <p:stCondLst>
                              <p:cond delay="22500"/>
                            </p:stCondLst>
                            <p:childTnLst>
                              <p:par>
                                <p:cTn id="41" presetID="10" presetClass="entr" presetSubtype="0" fill="hold" nodeType="afterEffect">
                                  <p:stCondLst>
                                    <p:cond delay="0"/>
                                  </p:stCondLst>
                                  <p:childTnLst>
                                    <p:set>
                                      <p:cBhvr>
                                        <p:cTn id="42" dur="1" fill="hold">
                                          <p:stCondLst>
                                            <p:cond delay="0"/>
                                          </p:stCondLst>
                                        </p:cTn>
                                        <p:tgtEl>
                                          <p:spTgt spid="40963">
                                            <p:txEl>
                                              <p:charRg st="258" end="258"/>
                                            </p:txEl>
                                          </p:spTgt>
                                        </p:tgtEl>
                                        <p:attrNameLst>
                                          <p:attrName>style.visibility</p:attrName>
                                        </p:attrNameLst>
                                      </p:cBhvr>
                                      <p:to>
                                        <p:strVal val="visible"/>
                                      </p:to>
                                    </p:set>
                                    <p:animEffect transition="in" filter="fade">
                                      <p:cBhvr>
                                        <p:cTn id="43" dur="3000"/>
                                        <p:tgtEl>
                                          <p:spTgt spid="40963">
                                            <p:txEl>
                                              <p:charRg st="258" end="25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457200" y="1981200"/>
            <a:ext cx="8229600" cy="4648200"/>
          </a:xfrm>
        </p:spPr>
        <p:txBody>
          <a:bodyPr>
            <a:noAutofit/>
          </a:bodyPr>
          <a:lstStyle/>
          <a:p>
            <a:pPr marL="533400" indent="-533400" eaLnBrk="1" hangingPunct="1">
              <a:lnSpc>
                <a:spcPct val="160000"/>
              </a:lnSpc>
              <a:buFontTx/>
              <a:buAutoNum type="arabicPeriod" startAt="9"/>
              <a:defRPr/>
            </a:pPr>
            <a:r>
              <a:rPr lang="en-US" sz="2100" b="1" dirty="0">
                <a:latin typeface="Helvetica Light"/>
                <a:cs typeface="Helvetica Light"/>
              </a:rPr>
              <a:t>D</a:t>
            </a:r>
            <a:r>
              <a:rPr lang="en-US" sz="2100" b="1" dirty="0">
                <a:effectLst/>
                <a:latin typeface="Helvetica Light"/>
                <a:cs typeface="Helvetica Light"/>
              </a:rPr>
              <a:t>on</a:t>
            </a:r>
            <a:r>
              <a:rPr lang="en-US" sz="2100" b="1" dirty="0">
                <a:latin typeface="Helvetica Light"/>
                <a:cs typeface="Helvetica Light"/>
              </a:rPr>
              <a:t>’</a:t>
            </a:r>
            <a:r>
              <a:rPr lang="en-US" sz="2100" b="1" dirty="0">
                <a:effectLst/>
                <a:latin typeface="Helvetica Light"/>
                <a:cs typeface="Helvetica Light"/>
              </a:rPr>
              <a:t>t argue mentally.</a:t>
            </a:r>
          </a:p>
          <a:p>
            <a:pPr marL="533400" indent="-533400" eaLnBrk="1" hangingPunct="1">
              <a:lnSpc>
                <a:spcPct val="160000"/>
              </a:lnSpc>
              <a:buFontTx/>
              <a:buAutoNum type="arabicPeriod" startAt="9"/>
              <a:defRPr/>
            </a:pPr>
            <a:r>
              <a:rPr lang="en-US" sz="2100" b="1" dirty="0">
                <a:latin typeface="Helvetica Light"/>
                <a:cs typeface="Helvetica Light"/>
              </a:rPr>
              <a:t>L</a:t>
            </a:r>
            <a:r>
              <a:rPr lang="en-US" sz="2100" b="1" dirty="0">
                <a:effectLst/>
                <a:latin typeface="Helvetica Light"/>
                <a:cs typeface="Helvetica Light"/>
              </a:rPr>
              <a:t>isten for what is </a:t>
            </a:r>
            <a:r>
              <a:rPr lang="en-US" sz="2100" b="1" u="sng" dirty="0">
                <a:effectLst/>
                <a:latin typeface="Helvetica Light"/>
                <a:cs typeface="Helvetica Light"/>
              </a:rPr>
              <a:t>not</a:t>
            </a:r>
            <a:r>
              <a:rPr lang="en-US" sz="2100" b="1" dirty="0">
                <a:effectLst/>
                <a:latin typeface="Helvetica Light"/>
                <a:cs typeface="Helvetica Light"/>
              </a:rPr>
              <a:t> said.</a:t>
            </a:r>
          </a:p>
          <a:p>
            <a:pPr marL="533400" indent="-533400" eaLnBrk="1" hangingPunct="1">
              <a:lnSpc>
                <a:spcPct val="160000"/>
              </a:lnSpc>
              <a:buFontTx/>
              <a:buAutoNum type="arabicPeriod" startAt="9"/>
              <a:defRPr/>
            </a:pPr>
            <a:r>
              <a:rPr lang="en-US" sz="2100" b="1" dirty="0">
                <a:latin typeface="Helvetica Light"/>
                <a:cs typeface="Helvetica Light"/>
              </a:rPr>
              <a:t>L</a:t>
            </a:r>
            <a:r>
              <a:rPr lang="en-US" sz="2100" b="1" dirty="0">
                <a:effectLst/>
                <a:latin typeface="Helvetica Light"/>
                <a:cs typeface="Helvetica Light"/>
              </a:rPr>
              <a:t>isten to </a:t>
            </a:r>
            <a:r>
              <a:rPr lang="en-US" sz="2100" b="1" u="sng" dirty="0">
                <a:effectLst/>
                <a:latin typeface="Helvetica Light"/>
                <a:cs typeface="Helvetica Light"/>
              </a:rPr>
              <a:t>how</a:t>
            </a:r>
            <a:r>
              <a:rPr lang="en-US" sz="2100" b="1" dirty="0">
                <a:effectLst/>
                <a:latin typeface="Helvetica Light"/>
                <a:cs typeface="Helvetica Light"/>
              </a:rPr>
              <a:t> something is said.</a:t>
            </a:r>
          </a:p>
          <a:p>
            <a:pPr marL="533400" indent="-533400" eaLnBrk="1" hangingPunct="1">
              <a:lnSpc>
                <a:spcPct val="160000"/>
              </a:lnSpc>
              <a:buFontTx/>
              <a:buAutoNum type="arabicPeriod" startAt="9"/>
              <a:defRPr/>
            </a:pPr>
            <a:r>
              <a:rPr lang="en-US" sz="2100" b="1" dirty="0">
                <a:latin typeface="Helvetica Light"/>
                <a:cs typeface="Helvetica Light"/>
              </a:rPr>
              <a:t>A</a:t>
            </a:r>
            <a:r>
              <a:rPr lang="en-US" sz="2100" b="1" dirty="0">
                <a:effectLst/>
                <a:latin typeface="Helvetica Light"/>
                <a:cs typeface="Helvetica Light"/>
              </a:rPr>
              <a:t>void jumping to conclusions.</a:t>
            </a:r>
          </a:p>
          <a:p>
            <a:pPr marL="533400" indent="-533400" eaLnBrk="1" hangingPunct="1">
              <a:lnSpc>
                <a:spcPct val="160000"/>
              </a:lnSpc>
              <a:buFontTx/>
              <a:buAutoNum type="arabicPeriod" startAt="9"/>
              <a:defRPr/>
            </a:pPr>
            <a:r>
              <a:rPr lang="en-US" sz="2100" b="1" dirty="0">
                <a:latin typeface="Helvetica Light"/>
                <a:cs typeface="Helvetica Light"/>
              </a:rPr>
              <a:t>A</a:t>
            </a:r>
            <a:r>
              <a:rPr lang="en-US" sz="2100" b="1" dirty="0">
                <a:effectLst/>
                <a:latin typeface="Helvetica Light"/>
                <a:cs typeface="Helvetica Light"/>
              </a:rPr>
              <a:t>void classifying the speaker.</a:t>
            </a:r>
          </a:p>
          <a:p>
            <a:pPr marL="533400" indent="-533400" eaLnBrk="1" hangingPunct="1">
              <a:lnSpc>
                <a:spcPct val="160000"/>
              </a:lnSpc>
              <a:buFontTx/>
              <a:buAutoNum type="arabicPeriod" startAt="9"/>
              <a:defRPr/>
            </a:pPr>
            <a:r>
              <a:rPr lang="en-US" sz="2100" b="1" dirty="0">
                <a:latin typeface="Helvetica Light"/>
                <a:cs typeface="Helvetica Light"/>
              </a:rPr>
              <a:t>R</a:t>
            </a:r>
            <a:r>
              <a:rPr lang="en-US" sz="2100" b="1" dirty="0">
                <a:effectLst/>
                <a:latin typeface="Helvetica Light"/>
                <a:cs typeface="Helvetica Light"/>
              </a:rPr>
              <a:t>ecognize your own prejudice.</a:t>
            </a:r>
          </a:p>
          <a:p>
            <a:pPr marL="533400" indent="-533400" eaLnBrk="1" hangingPunct="1">
              <a:lnSpc>
                <a:spcPct val="160000"/>
              </a:lnSpc>
              <a:buFontTx/>
              <a:buAutoNum type="arabicPeriod" startAt="9"/>
              <a:defRPr/>
            </a:pPr>
            <a:r>
              <a:rPr lang="en-US" sz="2100" b="1" dirty="0">
                <a:latin typeface="Helvetica Light"/>
                <a:cs typeface="Helvetica Light"/>
              </a:rPr>
              <a:t>T</a:t>
            </a:r>
            <a:r>
              <a:rPr lang="en-US" sz="2100" b="1" dirty="0">
                <a:effectLst/>
                <a:latin typeface="Helvetica Light"/>
                <a:cs typeface="Helvetica Light"/>
              </a:rPr>
              <a:t>ake an attentive body posture.</a:t>
            </a:r>
          </a:p>
          <a:p>
            <a:pPr marL="533400" indent="-533400" eaLnBrk="1" hangingPunct="1">
              <a:lnSpc>
                <a:spcPct val="160000"/>
              </a:lnSpc>
              <a:buFontTx/>
              <a:buAutoNum type="arabicPeriod" startAt="9"/>
              <a:defRPr/>
            </a:pPr>
            <a:r>
              <a:rPr lang="en-US" sz="2100" b="1" dirty="0">
                <a:latin typeface="Helvetica Light"/>
                <a:cs typeface="Helvetica Light"/>
              </a:rPr>
              <a:t>M</a:t>
            </a:r>
            <a:r>
              <a:rPr lang="en-US" sz="2100" b="1" dirty="0">
                <a:effectLst/>
                <a:latin typeface="Helvetica Light"/>
                <a:cs typeface="Helvetica Light"/>
              </a:rPr>
              <a:t>ake appropriate head nods and other movements.</a:t>
            </a:r>
          </a:p>
        </p:txBody>
      </p:sp>
      <p:sp>
        <p:nvSpPr>
          <p:cNvPr id="41986" name="Rectangle 2"/>
          <p:cNvSpPr>
            <a:spLocks noGrp="1" noChangeArrowheads="1"/>
          </p:cNvSpPr>
          <p:nvPr>
            <p:ph type="title"/>
          </p:nvPr>
        </p:nvSpPr>
        <p:spPr>
          <a:xfrm>
            <a:off x="-152400" y="37415"/>
            <a:ext cx="9448800" cy="1447800"/>
          </a:xfrm>
        </p:spPr>
        <p:txBody>
          <a:bodyPr/>
          <a:lstStyle/>
          <a:p>
            <a:pPr eaLnBrk="1" hangingPunct="1">
              <a:defRPr/>
            </a:pPr>
            <a:br>
              <a:rPr lang="en-US" sz="2800" i="1">
                <a:cs typeface="+mj-cs"/>
              </a:rPr>
            </a:br>
            <a:r>
              <a:rPr lang="en-US" b="0">
                <a:cs typeface="+mj-cs"/>
              </a:rPr>
              <a:t> </a:t>
            </a:r>
            <a:br>
              <a:rPr lang="en-US" b="0">
                <a:cs typeface="+mj-cs"/>
              </a:rPr>
            </a:br>
            <a:r>
              <a:rPr lang="en-US" sz="3000" b="0">
                <a:cs typeface="+mj-cs"/>
              </a:rPr>
              <a:t>Tips for Effective Communication (cont.)</a:t>
            </a:r>
            <a:r>
              <a:rPr lang="en-US" sz="3000" b="0" i="1">
                <a:cs typeface="+mj-cs"/>
              </a:rPr>
              <a:t> </a:t>
            </a:r>
            <a:br>
              <a:rPr lang="en-US" sz="3000" b="0">
                <a:cs typeface="+mj-cs"/>
              </a:rPr>
            </a:br>
            <a:br>
              <a:rPr lang="en-US" sz="3000">
                <a:cs typeface="+mj-cs"/>
              </a:rPr>
            </a:br>
            <a:endParaRPr lang="en-US" sz="3000">
              <a:cs typeface="+mj-cs"/>
            </a:endParaRPr>
          </a:p>
        </p:txBody>
      </p:sp>
      <p:sp>
        <p:nvSpPr>
          <p:cNvPr id="41988" name="Line 4"/>
          <p:cNvSpPr>
            <a:spLocks noChangeShapeType="1"/>
          </p:cNvSpPr>
          <p:nvPr/>
        </p:nvSpPr>
        <p:spPr bwMode="auto">
          <a:xfrm>
            <a:off x="381000" y="1905000"/>
            <a:ext cx="82296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500"/>
                                        <p:tgtEl>
                                          <p:spTgt spid="41986"/>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41987">
                                            <p:txEl>
                                              <p:pRg st="0" end="0"/>
                                            </p:txEl>
                                          </p:spTgt>
                                        </p:tgtEl>
                                        <p:attrNameLst>
                                          <p:attrName>style.visibility</p:attrName>
                                        </p:attrNameLst>
                                      </p:cBhvr>
                                      <p:to>
                                        <p:strVal val="visible"/>
                                      </p:to>
                                    </p:set>
                                    <p:animEffect transition="in" filter="fade">
                                      <p:cBhvr>
                                        <p:cTn id="11" dur="1000"/>
                                        <p:tgtEl>
                                          <p:spTgt spid="41987">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41987">
                                            <p:txEl>
                                              <p:pRg st="1" end="1"/>
                                            </p:txEl>
                                          </p:spTgt>
                                        </p:tgtEl>
                                        <p:attrNameLst>
                                          <p:attrName>style.visibility</p:attrName>
                                        </p:attrNameLst>
                                      </p:cBhvr>
                                      <p:to>
                                        <p:strVal val="visible"/>
                                      </p:to>
                                    </p:set>
                                    <p:animEffect transition="in" filter="fade">
                                      <p:cBhvr>
                                        <p:cTn id="15" dur="1000"/>
                                        <p:tgtEl>
                                          <p:spTgt spid="41987">
                                            <p:txEl>
                                              <p:pRg st="1" end="1"/>
                                            </p:txEl>
                                          </p:spTgt>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Effect transition="in" filter="fade">
                                      <p:cBhvr>
                                        <p:cTn id="19" dur="1000"/>
                                        <p:tgtEl>
                                          <p:spTgt spid="41987">
                                            <p:txEl>
                                              <p:pRg st="2" end="2"/>
                                            </p:txEl>
                                          </p:spTgt>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41987">
                                            <p:txEl>
                                              <p:pRg st="3" end="3"/>
                                            </p:txEl>
                                          </p:spTgt>
                                        </p:tgtEl>
                                        <p:attrNameLst>
                                          <p:attrName>style.visibility</p:attrName>
                                        </p:attrNameLst>
                                      </p:cBhvr>
                                      <p:to>
                                        <p:strVal val="visible"/>
                                      </p:to>
                                    </p:set>
                                    <p:animEffect transition="in" filter="fade">
                                      <p:cBhvr>
                                        <p:cTn id="23" dur="1000"/>
                                        <p:tgtEl>
                                          <p:spTgt spid="41987">
                                            <p:txEl>
                                              <p:pRg st="3" end="3"/>
                                            </p:txEl>
                                          </p:spTgt>
                                        </p:tgtEl>
                                      </p:cBhvr>
                                    </p:animEffect>
                                  </p:childTnLst>
                                </p:cTn>
                              </p:par>
                            </p:childTnLst>
                          </p:cTn>
                        </p:par>
                        <p:par>
                          <p:cTn id="24" fill="hold">
                            <p:stCondLst>
                              <p:cond delay="4500"/>
                            </p:stCondLst>
                            <p:childTnLst>
                              <p:par>
                                <p:cTn id="25" presetID="10" presetClass="entr" presetSubtype="0" fill="hold" nodeType="afterEffect">
                                  <p:stCondLst>
                                    <p:cond delay="0"/>
                                  </p:stCondLst>
                                  <p:childTnLst>
                                    <p:set>
                                      <p:cBhvr>
                                        <p:cTn id="26" dur="1" fill="hold">
                                          <p:stCondLst>
                                            <p:cond delay="0"/>
                                          </p:stCondLst>
                                        </p:cTn>
                                        <p:tgtEl>
                                          <p:spTgt spid="41987">
                                            <p:txEl>
                                              <p:pRg st="4" end="4"/>
                                            </p:txEl>
                                          </p:spTgt>
                                        </p:tgtEl>
                                        <p:attrNameLst>
                                          <p:attrName>style.visibility</p:attrName>
                                        </p:attrNameLst>
                                      </p:cBhvr>
                                      <p:to>
                                        <p:strVal val="visible"/>
                                      </p:to>
                                    </p:set>
                                    <p:animEffect transition="in" filter="fade">
                                      <p:cBhvr>
                                        <p:cTn id="27" dur="1000"/>
                                        <p:tgtEl>
                                          <p:spTgt spid="41987">
                                            <p:txEl>
                                              <p:pRg st="4" end="4"/>
                                            </p:txEl>
                                          </p:spTgt>
                                        </p:tgtEl>
                                      </p:cBhvr>
                                    </p:animEffect>
                                  </p:childTnLst>
                                </p:cTn>
                              </p:par>
                            </p:childTnLst>
                          </p:cTn>
                        </p:par>
                        <p:par>
                          <p:cTn id="28" fill="hold">
                            <p:stCondLst>
                              <p:cond delay="5500"/>
                            </p:stCondLst>
                            <p:childTnLst>
                              <p:par>
                                <p:cTn id="29" presetID="10" presetClass="entr" presetSubtype="0" fill="hold" nodeType="afterEffect">
                                  <p:stCondLst>
                                    <p:cond delay="0"/>
                                  </p:stCondLst>
                                  <p:childTnLst>
                                    <p:set>
                                      <p:cBhvr>
                                        <p:cTn id="30" dur="1" fill="hold">
                                          <p:stCondLst>
                                            <p:cond delay="0"/>
                                          </p:stCondLst>
                                        </p:cTn>
                                        <p:tgtEl>
                                          <p:spTgt spid="41987">
                                            <p:txEl>
                                              <p:pRg st="5" end="5"/>
                                            </p:txEl>
                                          </p:spTgt>
                                        </p:tgtEl>
                                        <p:attrNameLst>
                                          <p:attrName>style.visibility</p:attrName>
                                        </p:attrNameLst>
                                      </p:cBhvr>
                                      <p:to>
                                        <p:strVal val="visible"/>
                                      </p:to>
                                    </p:set>
                                    <p:animEffect transition="in" filter="fade">
                                      <p:cBhvr>
                                        <p:cTn id="31" dur="1000"/>
                                        <p:tgtEl>
                                          <p:spTgt spid="41987">
                                            <p:txEl>
                                              <p:pRg st="5" end="5"/>
                                            </p:txEl>
                                          </p:spTgt>
                                        </p:tgtEl>
                                      </p:cBhvr>
                                    </p:animEffect>
                                  </p:childTnLst>
                                </p:cTn>
                              </p:par>
                            </p:childTnLst>
                          </p:cTn>
                        </p:par>
                        <p:par>
                          <p:cTn id="32" fill="hold">
                            <p:stCondLst>
                              <p:cond delay="6500"/>
                            </p:stCondLst>
                            <p:childTnLst>
                              <p:par>
                                <p:cTn id="33" presetID="10" presetClass="entr" presetSubtype="0" fill="hold" nodeType="afterEffect">
                                  <p:stCondLst>
                                    <p:cond delay="0"/>
                                  </p:stCondLst>
                                  <p:childTnLst>
                                    <p:set>
                                      <p:cBhvr>
                                        <p:cTn id="34" dur="1" fill="hold">
                                          <p:stCondLst>
                                            <p:cond delay="0"/>
                                          </p:stCondLst>
                                        </p:cTn>
                                        <p:tgtEl>
                                          <p:spTgt spid="41987">
                                            <p:txEl>
                                              <p:pRg st="6" end="6"/>
                                            </p:txEl>
                                          </p:spTgt>
                                        </p:tgtEl>
                                        <p:attrNameLst>
                                          <p:attrName>style.visibility</p:attrName>
                                        </p:attrNameLst>
                                      </p:cBhvr>
                                      <p:to>
                                        <p:strVal val="visible"/>
                                      </p:to>
                                    </p:set>
                                    <p:animEffect transition="in" filter="fade">
                                      <p:cBhvr>
                                        <p:cTn id="35" dur="1000"/>
                                        <p:tgtEl>
                                          <p:spTgt spid="41987">
                                            <p:txEl>
                                              <p:pRg st="6" end="6"/>
                                            </p:txEl>
                                          </p:spTgt>
                                        </p:tgtEl>
                                      </p:cBhvr>
                                    </p:animEffect>
                                  </p:childTnLst>
                                </p:cTn>
                              </p:par>
                            </p:childTnLst>
                          </p:cTn>
                        </p:par>
                        <p:par>
                          <p:cTn id="36" fill="hold">
                            <p:stCondLst>
                              <p:cond delay="7500"/>
                            </p:stCondLst>
                            <p:childTnLst>
                              <p:par>
                                <p:cTn id="37" presetID="10" presetClass="entr" presetSubtype="0" fill="hold" nodeType="afterEffect">
                                  <p:stCondLst>
                                    <p:cond delay="0"/>
                                  </p:stCondLst>
                                  <p:childTnLst>
                                    <p:set>
                                      <p:cBhvr>
                                        <p:cTn id="38" dur="1" fill="hold">
                                          <p:stCondLst>
                                            <p:cond delay="0"/>
                                          </p:stCondLst>
                                        </p:cTn>
                                        <p:tgtEl>
                                          <p:spTgt spid="41987">
                                            <p:txEl>
                                              <p:pRg st="7" end="7"/>
                                            </p:txEl>
                                          </p:spTgt>
                                        </p:tgtEl>
                                        <p:attrNameLst>
                                          <p:attrName>style.visibility</p:attrName>
                                        </p:attrNameLst>
                                      </p:cBhvr>
                                      <p:to>
                                        <p:strVal val="visible"/>
                                      </p:to>
                                    </p:set>
                                    <p:animEffect transition="in" filter="fade">
                                      <p:cBhvr>
                                        <p:cTn id="39" dur="1000"/>
                                        <p:tgtEl>
                                          <p:spTgt spid="419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5154792"/>
          </a:xfrm>
        </p:spPr>
        <p:txBody>
          <a:bodyPr>
            <a:normAutofit fontScale="92500" lnSpcReduction="10000"/>
          </a:bodyPr>
          <a:lstStyle/>
          <a:p>
            <a:pPr marL="342900" indent="-342900">
              <a:lnSpc>
                <a:spcPct val="120000"/>
              </a:lnSpc>
              <a:defRPr/>
            </a:pPr>
            <a:r>
              <a:rPr lang="en-US" sz="2500" dirty="0">
                <a:latin typeface="Helvetica Light"/>
                <a:cs typeface="Helvetica Light"/>
              </a:rPr>
              <a:t>Introductions and Creating a Safe Space for Learning</a:t>
            </a:r>
          </a:p>
          <a:p>
            <a:pPr marL="342900" indent="-342900">
              <a:lnSpc>
                <a:spcPct val="120000"/>
              </a:lnSpc>
              <a:defRPr/>
            </a:pPr>
            <a:r>
              <a:rPr lang="en-US" sz="2500" dirty="0">
                <a:latin typeface="Helvetica Light"/>
                <a:cs typeface="Helvetica Light"/>
              </a:rPr>
              <a:t>Definitions of Assertiveness and Negotiation</a:t>
            </a:r>
          </a:p>
          <a:p>
            <a:pPr marL="342900" indent="-342900">
              <a:lnSpc>
                <a:spcPct val="120000"/>
              </a:lnSpc>
              <a:defRPr/>
            </a:pPr>
            <a:r>
              <a:rPr lang="en-US" sz="2500" dirty="0">
                <a:latin typeface="Helvetica Light"/>
                <a:cs typeface="Helvetica Light"/>
              </a:rPr>
              <a:t>Five Strategies for Getting To Yes</a:t>
            </a:r>
          </a:p>
          <a:p>
            <a:pPr marL="342900" indent="-342900">
              <a:lnSpc>
                <a:spcPct val="120000"/>
              </a:lnSpc>
              <a:defRPr/>
            </a:pPr>
            <a:r>
              <a:rPr lang="en-US" sz="2500" dirty="0">
                <a:latin typeface="Helvetica Light"/>
                <a:cs typeface="Helvetica Light"/>
              </a:rPr>
              <a:t>Positions and Interests </a:t>
            </a:r>
          </a:p>
          <a:p>
            <a:pPr marL="342900" indent="-342900">
              <a:lnSpc>
                <a:spcPct val="120000"/>
              </a:lnSpc>
              <a:defRPr/>
            </a:pPr>
            <a:r>
              <a:rPr lang="en-US" sz="2500" dirty="0">
                <a:latin typeface="Helvetica Light"/>
                <a:cs typeface="Helvetica Light"/>
              </a:rPr>
              <a:t>Effective Communication Strategies</a:t>
            </a:r>
          </a:p>
          <a:p>
            <a:pPr marL="0" indent="0">
              <a:lnSpc>
                <a:spcPct val="120000"/>
              </a:lnSpc>
              <a:buNone/>
              <a:defRPr/>
            </a:pPr>
            <a:r>
              <a:rPr lang="en-US" sz="2500" dirty="0">
                <a:latin typeface="Helvetica Light"/>
                <a:cs typeface="Helvetica Light"/>
              </a:rPr>
              <a:t>	*Active Listening </a:t>
            </a:r>
          </a:p>
          <a:p>
            <a:pPr marL="0" indent="0">
              <a:lnSpc>
                <a:spcPct val="120000"/>
              </a:lnSpc>
              <a:buNone/>
              <a:defRPr/>
            </a:pPr>
            <a:r>
              <a:rPr lang="en-US" sz="2500" dirty="0">
                <a:latin typeface="Helvetica Light"/>
                <a:cs typeface="Helvetica Light"/>
              </a:rPr>
              <a:t>	*Question Strategies </a:t>
            </a:r>
          </a:p>
          <a:p>
            <a:pPr marL="0" indent="0">
              <a:lnSpc>
                <a:spcPct val="120000"/>
              </a:lnSpc>
              <a:buNone/>
              <a:defRPr/>
            </a:pPr>
            <a:r>
              <a:rPr lang="en-US" sz="2500" dirty="0">
                <a:latin typeface="Helvetica Light"/>
                <a:cs typeface="Helvetica Light"/>
              </a:rPr>
              <a:t>	* I Messages  </a:t>
            </a:r>
          </a:p>
          <a:p>
            <a:pPr marL="342900" indent="-342900">
              <a:lnSpc>
                <a:spcPct val="120000"/>
              </a:lnSpc>
              <a:defRPr/>
            </a:pPr>
            <a:r>
              <a:rPr lang="en-US" sz="2500" dirty="0">
                <a:latin typeface="Helvetica Light"/>
                <a:cs typeface="Helvetica Light"/>
              </a:rPr>
              <a:t> Identifying Interests – Small Group Work</a:t>
            </a:r>
          </a:p>
          <a:p>
            <a:pPr marL="0" indent="0">
              <a:buFontTx/>
              <a:buNone/>
              <a:defRPr/>
            </a:pPr>
            <a:r>
              <a:rPr lang="en-US" dirty="0"/>
              <a:t>	</a:t>
            </a:r>
          </a:p>
        </p:txBody>
      </p:sp>
      <p:sp>
        <p:nvSpPr>
          <p:cNvPr id="5" name="TextBox 4"/>
          <p:cNvSpPr txBox="1"/>
          <p:nvPr/>
        </p:nvSpPr>
        <p:spPr>
          <a:xfrm>
            <a:off x="533400" y="381000"/>
            <a:ext cx="8153400" cy="892552"/>
          </a:xfrm>
          <a:prstGeom prst="rect">
            <a:avLst/>
          </a:prstGeom>
          <a:noFill/>
        </p:spPr>
        <p:txBody>
          <a:bodyPr wrap="square" rtlCol="0">
            <a:spAutoFit/>
          </a:bodyPr>
          <a:lstStyle/>
          <a:p>
            <a:pPr algn="ctr"/>
            <a:r>
              <a:rPr lang="en-US" sz="5200">
                <a:solidFill>
                  <a:srgbClr val="FFFFFF"/>
                </a:solidFill>
                <a:latin typeface="+mj-lt"/>
              </a:rPr>
              <a:t>Agenda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219200"/>
            <a:ext cx="6324600" cy="1645920"/>
          </a:xfrm>
        </p:spPr>
        <p:txBody>
          <a:bodyPr/>
          <a:lstStyle/>
          <a:p>
            <a:pPr algn="l"/>
            <a:r>
              <a:rPr lang="en-US" sz="5000"/>
              <a:t>THE ART OF THE</a:t>
            </a:r>
            <a:br>
              <a:rPr lang="en-US" sz="5000"/>
            </a:br>
            <a:r>
              <a:rPr lang="en-US" sz="5000"/>
              <a:t>QUESTION</a:t>
            </a:r>
          </a:p>
        </p:txBody>
      </p:sp>
      <p:pic>
        <p:nvPicPr>
          <p:cNvPr id="4" name="Picture 13" descr="MPj04305300000[1]"/>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738" b="100000" l="10000" r="96133"/>
                    </a14:imgEffect>
                  </a14:imgLayer>
                </a14:imgProps>
              </a:ext>
              <a:ext uri="{28A0092B-C50C-407E-A947-70E740481C1C}">
                <a14:useLocalDpi xmlns:a14="http://schemas.microsoft.com/office/drawing/2010/main" val="0"/>
              </a:ext>
            </a:extLst>
          </a:blip>
          <a:srcRect/>
          <a:stretch>
            <a:fillRect/>
          </a:stretch>
        </p:blipFill>
        <p:spPr bwMode="auto">
          <a:xfrm>
            <a:off x="2286000" y="3276601"/>
            <a:ext cx="4762923" cy="3176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11" descr="MCj0431548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445455">
            <a:off x="4855749" y="3663720"/>
            <a:ext cx="1561123" cy="1673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924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Ask questions that </a:t>
            </a:r>
            <a:br>
              <a:rPr lang="en-US"/>
            </a:br>
            <a:r>
              <a:rPr lang="en-US"/>
              <a:t>encourage communication</a:t>
            </a:r>
          </a:p>
        </p:txBody>
      </p:sp>
      <p:sp>
        <p:nvSpPr>
          <p:cNvPr id="3" name="Rectangle 3"/>
          <p:cNvSpPr txBox="1">
            <a:spLocks noChangeArrowheads="1"/>
          </p:cNvSpPr>
          <p:nvPr/>
        </p:nvSpPr>
        <p:spPr>
          <a:xfrm>
            <a:off x="457200" y="1600200"/>
            <a:ext cx="8229600" cy="5029200"/>
          </a:xfrm>
          <a:prstGeom prst="rect">
            <a:avLst/>
          </a:prstGeom>
        </p:spPr>
        <p:txBody>
          <a:bodyPr>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nSpc>
                <a:spcPct val="80000"/>
              </a:lnSpc>
              <a:buFontTx/>
              <a:buNone/>
              <a:defRPr/>
            </a:pPr>
            <a:endParaRPr lang="en-US" sz="2500" u="sng">
              <a:latin typeface="Helvetica Light"/>
              <a:cs typeface="Helvetica Light"/>
            </a:endParaRPr>
          </a:p>
          <a:p>
            <a:pPr>
              <a:lnSpc>
                <a:spcPct val="80000"/>
              </a:lnSpc>
              <a:spcAft>
                <a:spcPct val="125000"/>
              </a:spcAft>
              <a:defRPr/>
            </a:pPr>
            <a:r>
              <a:rPr lang="en-US" sz="2500" b="1">
                <a:latin typeface="Helvetica Light"/>
                <a:cs typeface="Helvetica Light"/>
              </a:rPr>
              <a:t>Tell me more about…</a:t>
            </a:r>
          </a:p>
          <a:p>
            <a:pPr>
              <a:lnSpc>
                <a:spcPct val="80000"/>
              </a:lnSpc>
              <a:spcAft>
                <a:spcPct val="125000"/>
              </a:spcAft>
              <a:defRPr/>
            </a:pPr>
            <a:r>
              <a:rPr lang="en-US" sz="2500" b="1">
                <a:latin typeface="Helvetica Light"/>
                <a:cs typeface="Helvetica Light"/>
              </a:rPr>
              <a:t>I am not sure I understand the part about…</a:t>
            </a:r>
          </a:p>
          <a:p>
            <a:pPr>
              <a:lnSpc>
                <a:spcPct val="80000"/>
              </a:lnSpc>
              <a:spcAft>
                <a:spcPct val="125000"/>
              </a:spcAft>
              <a:defRPr/>
            </a:pPr>
            <a:r>
              <a:rPr lang="en-US" sz="2500" b="1">
                <a:latin typeface="Helvetica Light"/>
                <a:cs typeface="Helvetica Light"/>
              </a:rPr>
              <a:t>Let me make sure I understood correctly…</a:t>
            </a:r>
          </a:p>
          <a:p>
            <a:pPr>
              <a:lnSpc>
                <a:spcPct val="80000"/>
              </a:lnSpc>
              <a:spcAft>
                <a:spcPct val="125000"/>
              </a:spcAft>
              <a:defRPr/>
            </a:pPr>
            <a:r>
              <a:rPr lang="en-US" sz="2500" b="1">
                <a:latin typeface="Helvetica Light"/>
                <a:cs typeface="Helvetica Light"/>
              </a:rPr>
              <a:t>Can you help me understand?</a:t>
            </a:r>
          </a:p>
          <a:p>
            <a:pPr>
              <a:lnSpc>
                <a:spcPct val="80000"/>
              </a:lnSpc>
              <a:spcAft>
                <a:spcPct val="125000"/>
              </a:spcAft>
              <a:defRPr/>
            </a:pPr>
            <a:r>
              <a:rPr lang="en-US" sz="2500" b="1">
                <a:latin typeface="Helvetica Light"/>
                <a:cs typeface="Helvetica Light"/>
              </a:rPr>
              <a:t>Can you help me get a better idea of the reason for your request?</a:t>
            </a:r>
          </a:p>
        </p:txBody>
      </p:sp>
    </p:spTree>
    <p:extLst>
      <p:ext uri="{BB962C8B-B14F-4D97-AF65-F5344CB8AC3E}">
        <p14:creationId xmlns:p14="http://schemas.microsoft.com/office/powerpoint/2010/main" val="279816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art of the question</a:t>
            </a:r>
          </a:p>
        </p:txBody>
      </p:sp>
      <p:sp>
        <p:nvSpPr>
          <p:cNvPr id="3" name="Rectangle 3"/>
          <p:cNvSpPr txBox="1">
            <a:spLocks noChangeArrowheads="1"/>
          </p:cNvSpPr>
          <p:nvPr/>
        </p:nvSpPr>
        <p:spPr>
          <a:xfrm>
            <a:off x="457200" y="1981200"/>
            <a:ext cx="8229600" cy="4572000"/>
          </a:xfrm>
          <a:prstGeom prst="rect">
            <a:avLst/>
          </a:prstGeom>
        </p:spPr>
        <p:txBody>
          <a:bodyPr>
            <a:normAutofit fontScale="92500"/>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nSpc>
                <a:spcPct val="120000"/>
              </a:lnSpc>
              <a:spcAft>
                <a:spcPct val="125000"/>
              </a:spcAft>
              <a:defRPr/>
            </a:pPr>
            <a:r>
              <a:rPr lang="en-US" sz="2500" b="1">
                <a:latin typeface="Helvetica Light"/>
                <a:cs typeface="Helvetica Light"/>
              </a:rPr>
              <a:t>Help me understand your view/perception of the issues.</a:t>
            </a:r>
          </a:p>
          <a:p>
            <a:pPr>
              <a:lnSpc>
                <a:spcPct val="120000"/>
              </a:lnSpc>
              <a:spcAft>
                <a:spcPct val="125000"/>
              </a:spcAft>
              <a:defRPr/>
            </a:pPr>
            <a:r>
              <a:rPr lang="en-US" sz="2500" b="1">
                <a:latin typeface="Helvetica Light"/>
                <a:cs typeface="Helvetica Light"/>
              </a:rPr>
              <a:t>Tell me more about how you feel about this…</a:t>
            </a:r>
          </a:p>
          <a:p>
            <a:pPr>
              <a:lnSpc>
                <a:spcPct val="120000"/>
              </a:lnSpc>
              <a:spcAft>
                <a:spcPct val="125000"/>
              </a:spcAft>
              <a:defRPr/>
            </a:pPr>
            <a:r>
              <a:rPr lang="en-US" sz="2500" b="1">
                <a:latin typeface="Helvetica Light"/>
                <a:cs typeface="Helvetica Light"/>
              </a:rPr>
              <a:t>What will happen if this is not worked out today?</a:t>
            </a:r>
          </a:p>
          <a:p>
            <a:pPr>
              <a:lnSpc>
                <a:spcPct val="120000"/>
              </a:lnSpc>
              <a:spcAft>
                <a:spcPct val="125000"/>
              </a:spcAft>
              <a:defRPr/>
            </a:pPr>
            <a:r>
              <a:rPr lang="en-US" sz="2500" b="1">
                <a:latin typeface="Helvetica Light"/>
                <a:cs typeface="Helvetica Light"/>
              </a:rPr>
              <a:t>I want to thank you for discussing such a hard issue with us and hope you can tell us more about…</a:t>
            </a:r>
          </a:p>
        </p:txBody>
      </p:sp>
    </p:spTree>
    <p:extLst>
      <p:ext uri="{BB962C8B-B14F-4D97-AF65-F5344CB8AC3E}">
        <p14:creationId xmlns:p14="http://schemas.microsoft.com/office/powerpoint/2010/main" val="280627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Other questions</a:t>
            </a:r>
          </a:p>
        </p:txBody>
      </p:sp>
      <p:sp>
        <p:nvSpPr>
          <p:cNvPr id="4" name="Rectangle 3"/>
          <p:cNvSpPr txBox="1">
            <a:spLocks noChangeArrowheads="1"/>
          </p:cNvSpPr>
          <p:nvPr/>
        </p:nvSpPr>
        <p:spPr>
          <a:xfrm>
            <a:off x="533401" y="2057400"/>
            <a:ext cx="7848601" cy="4407408"/>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nSpc>
                <a:spcPct val="120000"/>
              </a:lnSpc>
              <a:defRPr/>
            </a:pPr>
            <a:r>
              <a:rPr lang="en-US" sz="2500" b="1">
                <a:latin typeface="Helvetica Light"/>
                <a:cs typeface="Helvetica Light"/>
              </a:rPr>
              <a:t>What would it look like for you if this matter was resolved? How would you feel?</a:t>
            </a:r>
          </a:p>
          <a:p>
            <a:pPr marL="45720" indent="0">
              <a:lnSpc>
                <a:spcPct val="120000"/>
              </a:lnSpc>
              <a:buNone/>
              <a:defRPr/>
            </a:pPr>
            <a:endParaRPr lang="en-US" sz="1200" b="1">
              <a:latin typeface="Helvetica Light"/>
              <a:cs typeface="Helvetica Light"/>
            </a:endParaRPr>
          </a:p>
          <a:p>
            <a:pPr>
              <a:lnSpc>
                <a:spcPct val="120000"/>
              </a:lnSpc>
              <a:defRPr/>
            </a:pPr>
            <a:r>
              <a:rPr lang="en-US" sz="2500" b="1">
                <a:latin typeface="Helvetica Light"/>
                <a:cs typeface="Helvetica Light"/>
              </a:rPr>
              <a:t>Could you paint a picture for me of the future if this is settled/not settled?</a:t>
            </a:r>
          </a:p>
          <a:p>
            <a:pPr marL="45720" indent="0">
              <a:lnSpc>
                <a:spcPct val="120000"/>
              </a:lnSpc>
              <a:buNone/>
              <a:defRPr/>
            </a:pPr>
            <a:endParaRPr lang="en-US" sz="1200" b="1">
              <a:latin typeface="Helvetica Light"/>
              <a:cs typeface="Helvetica Light"/>
            </a:endParaRPr>
          </a:p>
          <a:p>
            <a:pPr>
              <a:lnSpc>
                <a:spcPct val="120000"/>
              </a:lnSpc>
              <a:defRPr/>
            </a:pPr>
            <a:r>
              <a:rPr lang="en-US" sz="2500" b="1">
                <a:latin typeface="Helvetica Light"/>
                <a:cs typeface="Helvetica Light"/>
              </a:rPr>
              <a:t>What ideas do you have that might help solve the problem?</a:t>
            </a:r>
          </a:p>
        </p:txBody>
      </p:sp>
      <p:pic>
        <p:nvPicPr>
          <p:cNvPr id="5" name="Picture 5" descr="MCj0434411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334000"/>
            <a:ext cx="990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999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mph" presetSubtype="0" fill="hold" nodeType="afterEffect">
                                  <p:stCondLst>
                                    <p:cond delay="0"/>
                                  </p:stCondLst>
                                  <p:childTnLst>
                                    <p:animClr clrSpc="hsl" dir="cw">
                                      <p:cBhvr override="childStyle">
                                        <p:cTn id="6" dur="1000" fill="hold"/>
                                        <p:tgtEl>
                                          <p:spTgt spid="4">
                                            <p:txEl>
                                              <p:pRg st="0" end="0"/>
                                            </p:txEl>
                                          </p:spTgt>
                                        </p:tgtEl>
                                        <p:attrNameLst>
                                          <p:attrName>style.color</p:attrName>
                                        </p:attrNameLst>
                                      </p:cBhvr>
                                      <p:by>
                                        <p:hsl h="10842353" s="0" l="0"/>
                                      </p:by>
                                    </p:animClr>
                                    <p:animClr clrSpc="hsl" dir="cw">
                                      <p:cBhvr>
                                        <p:cTn id="7" dur="1000" fill="hold"/>
                                        <p:tgtEl>
                                          <p:spTgt spid="4">
                                            <p:txEl>
                                              <p:pRg st="0" end="0"/>
                                            </p:txEl>
                                          </p:spTgt>
                                        </p:tgtEl>
                                        <p:attrNameLst>
                                          <p:attrName>fillcolor</p:attrName>
                                        </p:attrNameLst>
                                      </p:cBhvr>
                                      <p:by>
                                        <p:hsl h="10842353" s="0" l="0"/>
                                      </p:by>
                                    </p:animClr>
                                    <p:animClr clrSpc="hsl" dir="cw">
                                      <p:cBhvr>
                                        <p:cTn id="8" dur="1000" fill="hold"/>
                                        <p:tgtEl>
                                          <p:spTgt spid="4">
                                            <p:txEl>
                                              <p:pRg st="0" end="0"/>
                                            </p:txEl>
                                          </p:spTgt>
                                        </p:tgtEl>
                                        <p:attrNameLst>
                                          <p:attrName>stroke.color</p:attrName>
                                        </p:attrNameLst>
                                      </p:cBhvr>
                                      <p:by>
                                        <p:hsl h="10842353" s="0" l="0"/>
                                      </p:by>
                                    </p:animClr>
                                    <p:set>
                                      <p:cBhvr>
                                        <p:cTn id="9" dur="1000" fill="hold"/>
                                        <p:tgtEl>
                                          <p:spTgt spid="4">
                                            <p:txEl>
                                              <p:pRg st="0" end="0"/>
                                            </p:txEl>
                                          </p:spTgt>
                                        </p:tgtEl>
                                        <p:attrNameLst>
                                          <p:attrName>fill.type</p:attrName>
                                        </p:attrNameLst>
                                      </p:cBhvr>
                                      <p:to>
                                        <p:strVal val="solid"/>
                                      </p:to>
                                    </p:set>
                                  </p:childTnLst>
                                </p:cTn>
                              </p:par>
                            </p:childTnLst>
                          </p:cTn>
                        </p:par>
                        <p:par>
                          <p:cTn id="10" fill="hold">
                            <p:stCondLst>
                              <p:cond delay="1000"/>
                            </p:stCondLst>
                            <p:childTnLst>
                              <p:par>
                                <p:cTn id="11" presetID="23" presetClass="emph" presetSubtype="0" fill="hold" nodeType="afterEffect">
                                  <p:stCondLst>
                                    <p:cond delay="0"/>
                                  </p:stCondLst>
                                  <p:childTnLst>
                                    <p:animClr clrSpc="hsl" dir="cw">
                                      <p:cBhvr override="childStyle">
                                        <p:cTn id="12" dur="1000" fill="hold"/>
                                        <p:tgtEl>
                                          <p:spTgt spid="4">
                                            <p:txEl>
                                              <p:pRg st="2" end="2"/>
                                            </p:txEl>
                                          </p:spTgt>
                                        </p:tgtEl>
                                        <p:attrNameLst>
                                          <p:attrName>style.color</p:attrName>
                                        </p:attrNameLst>
                                      </p:cBhvr>
                                      <p:by>
                                        <p:hsl h="10842353" s="0" l="0"/>
                                      </p:by>
                                    </p:animClr>
                                    <p:animClr clrSpc="hsl" dir="cw">
                                      <p:cBhvr>
                                        <p:cTn id="13" dur="1000" fill="hold"/>
                                        <p:tgtEl>
                                          <p:spTgt spid="4">
                                            <p:txEl>
                                              <p:pRg st="2" end="2"/>
                                            </p:txEl>
                                          </p:spTgt>
                                        </p:tgtEl>
                                        <p:attrNameLst>
                                          <p:attrName>fillcolor</p:attrName>
                                        </p:attrNameLst>
                                      </p:cBhvr>
                                      <p:by>
                                        <p:hsl h="10842353" s="0" l="0"/>
                                      </p:by>
                                    </p:animClr>
                                    <p:animClr clrSpc="hsl" dir="cw">
                                      <p:cBhvr>
                                        <p:cTn id="14" dur="1000" fill="hold"/>
                                        <p:tgtEl>
                                          <p:spTgt spid="4">
                                            <p:txEl>
                                              <p:pRg st="2" end="2"/>
                                            </p:txEl>
                                          </p:spTgt>
                                        </p:tgtEl>
                                        <p:attrNameLst>
                                          <p:attrName>stroke.color</p:attrName>
                                        </p:attrNameLst>
                                      </p:cBhvr>
                                      <p:by>
                                        <p:hsl h="10842353" s="0" l="0"/>
                                      </p:by>
                                    </p:animClr>
                                    <p:set>
                                      <p:cBhvr>
                                        <p:cTn id="15" dur="1000" fill="hold"/>
                                        <p:tgtEl>
                                          <p:spTgt spid="4">
                                            <p:txEl>
                                              <p:pRg st="2" end="2"/>
                                            </p:txEl>
                                          </p:spTgt>
                                        </p:tgtEl>
                                        <p:attrNameLst>
                                          <p:attrName>fill.type</p:attrName>
                                        </p:attrNameLst>
                                      </p:cBhvr>
                                      <p:to>
                                        <p:strVal val="solid"/>
                                      </p:to>
                                    </p:set>
                                  </p:childTnLst>
                                </p:cTn>
                              </p:par>
                            </p:childTnLst>
                          </p:cTn>
                        </p:par>
                        <p:par>
                          <p:cTn id="16" fill="hold">
                            <p:stCondLst>
                              <p:cond delay="2000"/>
                            </p:stCondLst>
                            <p:childTnLst>
                              <p:par>
                                <p:cTn id="17" presetID="23" presetClass="emph" presetSubtype="0" fill="hold" nodeType="afterEffect">
                                  <p:stCondLst>
                                    <p:cond delay="0"/>
                                  </p:stCondLst>
                                  <p:childTnLst>
                                    <p:animClr clrSpc="hsl" dir="cw">
                                      <p:cBhvr override="childStyle">
                                        <p:cTn id="18" dur="1000" fill="hold"/>
                                        <p:tgtEl>
                                          <p:spTgt spid="4">
                                            <p:txEl>
                                              <p:pRg st="4" end="4"/>
                                            </p:txEl>
                                          </p:spTgt>
                                        </p:tgtEl>
                                        <p:attrNameLst>
                                          <p:attrName>style.color</p:attrName>
                                        </p:attrNameLst>
                                      </p:cBhvr>
                                      <p:by>
                                        <p:hsl h="10842353" s="0" l="0"/>
                                      </p:by>
                                    </p:animClr>
                                    <p:animClr clrSpc="hsl" dir="cw">
                                      <p:cBhvr>
                                        <p:cTn id="19" dur="1000" fill="hold"/>
                                        <p:tgtEl>
                                          <p:spTgt spid="4">
                                            <p:txEl>
                                              <p:pRg st="4" end="4"/>
                                            </p:txEl>
                                          </p:spTgt>
                                        </p:tgtEl>
                                        <p:attrNameLst>
                                          <p:attrName>fillcolor</p:attrName>
                                        </p:attrNameLst>
                                      </p:cBhvr>
                                      <p:by>
                                        <p:hsl h="10842353" s="0" l="0"/>
                                      </p:by>
                                    </p:animClr>
                                    <p:animClr clrSpc="hsl" dir="cw">
                                      <p:cBhvr>
                                        <p:cTn id="20" dur="1000" fill="hold"/>
                                        <p:tgtEl>
                                          <p:spTgt spid="4">
                                            <p:txEl>
                                              <p:pRg st="4" end="4"/>
                                            </p:txEl>
                                          </p:spTgt>
                                        </p:tgtEl>
                                        <p:attrNameLst>
                                          <p:attrName>stroke.color</p:attrName>
                                        </p:attrNameLst>
                                      </p:cBhvr>
                                      <p:by>
                                        <p:hsl h="10842353" s="0" l="0"/>
                                      </p:by>
                                    </p:animClr>
                                    <p:set>
                                      <p:cBhvr>
                                        <p:cTn id="21" dur="1000" fill="hold"/>
                                        <p:tgtEl>
                                          <p:spTgt spid="4">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What to avoid</a:t>
            </a:r>
          </a:p>
        </p:txBody>
      </p:sp>
      <p:sp>
        <p:nvSpPr>
          <p:cNvPr id="4" name="Rectangle 3"/>
          <p:cNvSpPr>
            <a:spLocks noGrp="1" noChangeArrowheads="1"/>
          </p:cNvSpPr>
          <p:nvPr>
            <p:ph idx="1"/>
          </p:nvPr>
        </p:nvSpPr>
        <p:spPr>
          <a:xfrm>
            <a:off x="838201" y="2133600"/>
            <a:ext cx="7543801" cy="4407408"/>
          </a:xfrm>
        </p:spPr>
        <p:txBody>
          <a:bodyPr>
            <a:normAutofit/>
          </a:bodyPr>
          <a:lstStyle/>
          <a:p>
            <a:pPr eaLnBrk="1" hangingPunct="1">
              <a:lnSpc>
                <a:spcPct val="120000"/>
              </a:lnSpc>
              <a:defRPr/>
            </a:pPr>
            <a:r>
              <a:rPr lang="en-US" sz="2500" b="1" dirty="0">
                <a:solidFill>
                  <a:schemeClr val="tx2"/>
                </a:solidFill>
                <a:latin typeface="Helvetica Light"/>
                <a:cs typeface="Helvetica Light"/>
              </a:rPr>
              <a:t>Avoid a question that can only be answered with a yes or no.</a:t>
            </a:r>
          </a:p>
          <a:p>
            <a:pPr marL="45720" indent="0" eaLnBrk="1" hangingPunct="1">
              <a:lnSpc>
                <a:spcPct val="120000"/>
              </a:lnSpc>
              <a:buNone/>
              <a:defRPr/>
            </a:pPr>
            <a:endParaRPr lang="en-US" sz="1200" b="1" dirty="0">
              <a:solidFill>
                <a:schemeClr val="tx2"/>
              </a:solidFill>
              <a:latin typeface="Helvetica Light"/>
              <a:cs typeface="Helvetica Light"/>
            </a:endParaRPr>
          </a:p>
          <a:p>
            <a:pPr eaLnBrk="1" hangingPunct="1">
              <a:lnSpc>
                <a:spcPct val="120000"/>
              </a:lnSpc>
              <a:defRPr/>
            </a:pPr>
            <a:r>
              <a:rPr lang="en-US" sz="2500" b="1" dirty="0">
                <a:solidFill>
                  <a:schemeClr val="tx2"/>
                </a:solidFill>
                <a:latin typeface="Helvetica Light"/>
                <a:cs typeface="Helvetica Light"/>
              </a:rPr>
              <a:t>Avoid a question that begins with why.</a:t>
            </a:r>
          </a:p>
          <a:p>
            <a:pPr marL="45720" indent="0" eaLnBrk="1" hangingPunct="1">
              <a:lnSpc>
                <a:spcPct val="120000"/>
              </a:lnSpc>
              <a:buNone/>
              <a:defRPr/>
            </a:pPr>
            <a:endParaRPr lang="en-US" sz="1200" b="1" dirty="0">
              <a:solidFill>
                <a:schemeClr val="tx2"/>
              </a:solidFill>
              <a:latin typeface="Helvetica Light"/>
              <a:cs typeface="Helvetica Light"/>
            </a:endParaRPr>
          </a:p>
          <a:p>
            <a:pPr eaLnBrk="1" hangingPunct="1">
              <a:lnSpc>
                <a:spcPct val="120000"/>
              </a:lnSpc>
              <a:defRPr/>
            </a:pPr>
            <a:r>
              <a:rPr lang="en-US" sz="2500" b="1" dirty="0">
                <a:solidFill>
                  <a:schemeClr val="tx2"/>
                </a:solidFill>
                <a:latin typeface="Helvetica Light"/>
                <a:cs typeface="Helvetica Light"/>
              </a:rPr>
              <a:t>Avoid asking anyone to talk about their </a:t>
            </a:r>
            <a:r>
              <a:rPr lang="en-US" sz="2500" b="1" dirty="0">
                <a:latin typeface="Helvetica Light"/>
                <a:cs typeface="Helvetica Light"/>
              </a:rPr>
              <a:t>“</a:t>
            </a:r>
            <a:r>
              <a:rPr lang="en-US" sz="2500" b="1" dirty="0">
                <a:solidFill>
                  <a:schemeClr val="tx2"/>
                </a:solidFill>
                <a:latin typeface="Helvetica Light"/>
                <a:cs typeface="Helvetica Light"/>
              </a:rPr>
              <a:t>side</a:t>
            </a:r>
            <a:r>
              <a:rPr lang="en-US" sz="2500" b="1" dirty="0">
                <a:latin typeface="Helvetica Light"/>
                <a:cs typeface="Helvetica Light"/>
              </a:rPr>
              <a:t>.”</a:t>
            </a:r>
            <a:endParaRPr lang="en-US" sz="2500" b="1" dirty="0">
              <a:solidFill>
                <a:schemeClr val="tx2"/>
              </a:solidFill>
              <a:latin typeface="Helvetica Light"/>
              <a:cs typeface="Helvetica Light"/>
            </a:endParaRPr>
          </a:p>
        </p:txBody>
      </p:sp>
    </p:spTree>
    <p:extLst>
      <p:ext uri="{BB962C8B-B14F-4D97-AF65-F5344CB8AC3E}">
        <p14:creationId xmlns:p14="http://schemas.microsoft.com/office/powerpoint/2010/main" val="128993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mph" presetSubtype="0" fill="hold" nodeType="afterEffect">
                                  <p:stCondLst>
                                    <p:cond delay="0"/>
                                  </p:stCondLst>
                                  <p:childTnLst>
                                    <p:animClr clrSpc="hsl" dir="cw">
                                      <p:cBhvr override="childStyle">
                                        <p:cTn id="6" dur="1000" fill="hold"/>
                                        <p:tgtEl>
                                          <p:spTgt spid="4">
                                            <p:txEl>
                                              <p:pRg st="0" end="0"/>
                                            </p:txEl>
                                          </p:spTgt>
                                        </p:tgtEl>
                                        <p:attrNameLst>
                                          <p:attrName>style.color</p:attrName>
                                        </p:attrNameLst>
                                      </p:cBhvr>
                                      <p:by>
                                        <p:hsl h="10842353" s="0" l="0"/>
                                      </p:by>
                                    </p:animClr>
                                    <p:animClr clrSpc="hsl" dir="cw">
                                      <p:cBhvr>
                                        <p:cTn id="7" dur="1000" fill="hold"/>
                                        <p:tgtEl>
                                          <p:spTgt spid="4">
                                            <p:txEl>
                                              <p:pRg st="0" end="0"/>
                                            </p:txEl>
                                          </p:spTgt>
                                        </p:tgtEl>
                                        <p:attrNameLst>
                                          <p:attrName>fillcolor</p:attrName>
                                        </p:attrNameLst>
                                      </p:cBhvr>
                                      <p:by>
                                        <p:hsl h="10842353" s="0" l="0"/>
                                      </p:by>
                                    </p:animClr>
                                    <p:animClr clrSpc="hsl" dir="cw">
                                      <p:cBhvr>
                                        <p:cTn id="8" dur="1000" fill="hold"/>
                                        <p:tgtEl>
                                          <p:spTgt spid="4">
                                            <p:txEl>
                                              <p:pRg st="0" end="0"/>
                                            </p:txEl>
                                          </p:spTgt>
                                        </p:tgtEl>
                                        <p:attrNameLst>
                                          <p:attrName>stroke.color</p:attrName>
                                        </p:attrNameLst>
                                      </p:cBhvr>
                                      <p:by>
                                        <p:hsl h="10842353" s="0" l="0"/>
                                      </p:by>
                                    </p:animClr>
                                    <p:set>
                                      <p:cBhvr>
                                        <p:cTn id="9" dur="1000" fill="hold"/>
                                        <p:tgtEl>
                                          <p:spTgt spid="4">
                                            <p:txEl>
                                              <p:pRg st="0" end="0"/>
                                            </p:txEl>
                                          </p:spTgt>
                                        </p:tgtEl>
                                        <p:attrNameLst>
                                          <p:attrName>fill.type</p:attrName>
                                        </p:attrNameLst>
                                      </p:cBhvr>
                                      <p:to>
                                        <p:strVal val="solid"/>
                                      </p:to>
                                    </p:set>
                                  </p:childTnLst>
                                </p:cTn>
                              </p:par>
                            </p:childTnLst>
                          </p:cTn>
                        </p:par>
                        <p:par>
                          <p:cTn id="10" fill="hold">
                            <p:stCondLst>
                              <p:cond delay="1000"/>
                            </p:stCondLst>
                            <p:childTnLst>
                              <p:par>
                                <p:cTn id="11" presetID="23" presetClass="emph" presetSubtype="0" fill="hold" nodeType="afterEffect">
                                  <p:stCondLst>
                                    <p:cond delay="0"/>
                                  </p:stCondLst>
                                  <p:childTnLst>
                                    <p:animClr clrSpc="hsl" dir="cw">
                                      <p:cBhvr override="childStyle">
                                        <p:cTn id="12" dur="1000" fill="hold"/>
                                        <p:tgtEl>
                                          <p:spTgt spid="4">
                                            <p:txEl>
                                              <p:pRg st="2" end="2"/>
                                            </p:txEl>
                                          </p:spTgt>
                                        </p:tgtEl>
                                        <p:attrNameLst>
                                          <p:attrName>style.color</p:attrName>
                                        </p:attrNameLst>
                                      </p:cBhvr>
                                      <p:by>
                                        <p:hsl h="10842353" s="0" l="0"/>
                                      </p:by>
                                    </p:animClr>
                                    <p:animClr clrSpc="hsl" dir="cw">
                                      <p:cBhvr>
                                        <p:cTn id="13" dur="1000" fill="hold"/>
                                        <p:tgtEl>
                                          <p:spTgt spid="4">
                                            <p:txEl>
                                              <p:pRg st="2" end="2"/>
                                            </p:txEl>
                                          </p:spTgt>
                                        </p:tgtEl>
                                        <p:attrNameLst>
                                          <p:attrName>fillcolor</p:attrName>
                                        </p:attrNameLst>
                                      </p:cBhvr>
                                      <p:by>
                                        <p:hsl h="10842353" s="0" l="0"/>
                                      </p:by>
                                    </p:animClr>
                                    <p:animClr clrSpc="hsl" dir="cw">
                                      <p:cBhvr>
                                        <p:cTn id="14" dur="1000" fill="hold"/>
                                        <p:tgtEl>
                                          <p:spTgt spid="4">
                                            <p:txEl>
                                              <p:pRg st="2" end="2"/>
                                            </p:txEl>
                                          </p:spTgt>
                                        </p:tgtEl>
                                        <p:attrNameLst>
                                          <p:attrName>stroke.color</p:attrName>
                                        </p:attrNameLst>
                                      </p:cBhvr>
                                      <p:by>
                                        <p:hsl h="10842353" s="0" l="0"/>
                                      </p:by>
                                    </p:animClr>
                                    <p:set>
                                      <p:cBhvr>
                                        <p:cTn id="15" dur="1000" fill="hold"/>
                                        <p:tgtEl>
                                          <p:spTgt spid="4">
                                            <p:txEl>
                                              <p:pRg st="2" end="2"/>
                                            </p:txEl>
                                          </p:spTgt>
                                        </p:tgtEl>
                                        <p:attrNameLst>
                                          <p:attrName>fill.type</p:attrName>
                                        </p:attrNameLst>
                                      </p:cBhvr>
                                      <p:to>
                                        <p:strVal val="solid"/>
                                      </p:to>
                                    </p:set>
                                  </p:childTnLst>
                                </p:cTn>
                              </p:par>
                            </p:childTnLst>
                          </p:cTn>
                        </p:par>
                        <p:par>
                          <p:cTn id="16" fill="hold">
                            <p:stCondLst>
                              <p:cond delay="2000"/>
                            </p:stCondLst>
                            <p:childTnLst>
                              <p:par>
                                <p:cTn id="17" presetID="23" presetClass="emph" presetSubtype="0" fill="hold" nodeType="afterEffect">
                                  <p:stCondLst>
                                    <p:cond delay="0"/>
                                  </p:stCondLst>
                                  <p:childTnLst>
                                    <p:animClr clrSpc="hsl" dir="cw">
                                      <p:cBhvr override="childStyle">
                                        <p:cTn id="18" dur="1000" fill="hold"/>
                                        <p:tgtEl>
                                          <p:spTgt spid="4">
                                            <p:txEl>
                                              <p:pRg st="4" end="4"/>
                                            </p:txEl>
                                          </p:spTgt>
                                        </p:tgtEl>
                                        <p:attrNameLst>
                                          <p:attrName>style.color</p:attrName>
                                        </p:attrNameLst>
                                      </p:cBhvr>
                                      <p:by>
                                        <p:hsl h="10842353" s="0" l="0"/>
                                      </p:by>
                                    </p:animClr>
                                    <p:animClr clrSpc="hsl" dir="cw">
                                      <p:cBhvr>
                                        <p:cTn id="19" dur="1000" fill="hold"/>
                                        <p:tgtEl>
                                          <p:spTgt spid="4">
                                            <p:txEl>
                                              <p:pRg st="4" end="4"/>
                                            </p:txEl>
                                          </p:spTgt>
                                        </p:tgtEl>
                                        <p:attrNameLst>
                                          <p:attrName>fillcolor</p:attrName>
                                        </p:attrNameLst>
                                      </p:cBhvr>
                                      <p:by>
                                        <p:hsl h="10842353" s="0" l="0"/>
                                      </p:by>
                                    </p:animClr>
                                    <p:animClr clrSpc="hsl" dir="cw">
                                      <p:cBhvr>
                                        <p:cTn id="20" dur="1000" fill="hold"/>
                                        <p:tgtEl>
                                          <p:spTgt spid="4">
                                            <p:txEl>
                                              <p:pRg st="4" end="4"/>
                                            </p:txEl>
                                          </p:spTgt>
                                        </p:tgtEl>
                                        <p:attrNameLst>
                                          <p:attrName>stroke.color</p:attrName>
                                        </p:attrNameLst>
                                      </p:cBhvr>
                                      <p:by>
                                        <p:hsl h="10842353" s="0" l="0"/>
                                      </p:by>
                                    </p:animClr>
                                    <p:set>
                                      <p:cBhvr>
                                        <p:cTn id="21" dur="1000" fill="hold"/>
                                        <p:tgtEl>
                                          <p:spTgt spid="4">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Sample questions</a:t>
            </a:r>
          </a:p>
        </p:txBody>
      </p:sp>
      <p:sp>
        <p:nvSpPr>
          <p:cNvPr id="4" name="Rectangle 3"/>
          <p:cNvSpPr>
            <a:spLocks noGrp="1" noChangeArrowheads="1"/>
          </p:cNvSpPr>
          <p:nvPr>
            <p:ph idx="1"/>
          </p:nvPr>
        </p:nvSpPr>
        <p:spPr>
          <a:xfrm>
            <a:off x="381000" y="1947672"/>
            <a:ext cx="8407893" cy="4910329"/>
          </a:xfrm>
        </p:spPr>
        <p:txBody>
          <a:bodyPr>
            <a:normAutofit lnSpcReduction="10000"/>
          </a:bodyPr>
          <a:lstStyle/>
          <a:p>
            <a:pPr eaLnBrk="1" hangingPunct="1">
              <a:lnSpc>
                <a:spcPct val="90000"/>
              </a:lnSpc>
              <a:spcAft>
                <a:spcPct val="50000"/>
              </a:spcAft>
              <a:buFont typeface="Wingdings" charset="0"/>
              <a:buChar char="§"/>
              <a:defRPr/>
            </a:pPr>
            <a:r>
              <a:rPr lang="en-US" sz="2500" b="1" dirty="0">
                <a:effectLst/>
                <a:latin typeface="Helvetica Light"/>
                <a:cs typeface="Helvetica Light"/>
              </a:rPr>
              <a:t>What might be beneficial about your/this situation not changing?</a:t>
            </a:r>
          </a:p>
          <a:p>
            <a:pPr eaLnBrk="1" hangingPunct="1">
              <a:lnSpc>
                <a:spcPct val="90000"/>
              </a:lnSpc>
              <a:spcAft>
                <a:spcPct val="50000"/>
              </a:spcAft>
              <a:buFont typeface="Wingdings" charset="0"/>
              <a:buChar char="§"/>
              <a:defRPr/>
            </a:pPr>
            <a:r>
              <a:rPr lang="en-US" sz="2500" b="1" dirty="0">
                <a:effectLst/>
                <a:latin typeface="Helvetica Light"/>
                <a:cs typeface="Helvetica Light"/>
              </a:rPr>
              <a:t>What would be the worst consequence if I/you don</a:t>
            </a:r>
            <a:r>
              <a:rPr lang="en-US" sz="2500" b="1" dirty="0">
                <a:latin typeface="Helvetica Light"/>
                <a:cs typeface="Helvetica Light"/>
              </a:rPr>
              <a:t>’</a:t>
            </a:r>
            <a:r>
              <a:rPr lang="en-US" sz="2500" b="1" dirty="0">
                <a:effectLst/>
                <a:latin typeface="Helvetica Light"/>
                <a:cs typeface="Helvetica Light"/>
              </a:rPr>
              <a:t>t do anything? </a:t>
            </a:r>
          </a:p>
          <a:p>
            <a:pPr eaLnBrk="1" hangingPunct="1">
              <a:lnSpc>
                <a:spcPct val="90000"/>
              </a:lnSpc>
              <a:spcAft>
                <a:spcPct val="50000"/>
              </a:spcAft>
              <a:buFont typeface="Wingdings" charset="0"/>
              <a:buChar char="§"/>
              <a:defRPr/>
            </a:pPr>
            <a:r>
              <a:rPr lang="en-US" sz="2500" b="1" dirty="0">
                <a:effectLst/>
                <a:latin typeface="Helvetica Light"/>
                <a:cs typeface="Helvetica Light"/>
              </a:rPr>
              <a:t>What will you notice when he/she is truly interested in resolving this situation? </a:t>
            </a:r>
          </a:p>
          <a:p>
            <a:pPr eaLnBrk="1" hangingPunct="1">
              <a:lnSpc>
                <a:spcPct val="90000"/>
              </a:lnSpc>
              <a:spcAft>
                <a:spcPct val="50000"/>
              </a:spcAft>
              <a:buFont typeface="Wingdings" charset="0"/>
              <a:buChar char="§"/>
              <a:defRPr/>
            </a:pPr>
            <a:r>
              <a:rPr lang="en-US" sz="2500" b="1" dirty="0">
                <a:effectLst/>
                <a:latin typeface="Helvetica Light"/>
                <a:cs typeface="Helvetica Light"/>
              </a:rPr>
              <a:t>How will you know when the fight is over?</a:t>
            </a:r>
          </a:p>
          <a:p>
            <a:pPr eaLnBrk="1" hangingPunct="1">
              <a:lnSpc>
                <a:spcPct val="90000"/>
              </a:lnSpc>
              <a:spcAft>
                <a:spcPct val="50000"/>
              </a:spcAft>
              <a:buFont typeface="Wingdings" charset="0"/>
              <a:buChar char="§"/>
              <a:defRPr/>
            </a:pPr>
            <a:r>
              <a:rPr lang="en-US" sz="2500" b="1" dirty="0">
                <a:effectLst/>
                <a:latin typeface="Helvetica Light"/>
                <a:cs typeface="Helvetica Light"/>
              </a:rPr>
              <a:t>If this weren't about you/me, what would you/I be noticing? </a:t>
            </a:r>
          </a:p>
          <a:p>
            <a:pPr eaLnBrk="1" hangingPunct="1">
              <a:lnSpc>
                <a:spcPct val="90000"/>
              </a:lnSpc>
              <a:spcAft>
                <a:spcPct val="50000"/>
              </a:spcAft>
              <a:buFont typeface="Wingdings" charset="0"/>
              <a:buChar char="§"/>
              <a:defRPr/>
            </a:pPr>
            <a:r>
              <a:rPr lang="en-US" sz="2500" b="1" dirty="0">
                <a:effectLst/>
                <a:latin typeface="Helvetica Light"/>
                <a:cs typeface="Helvetica Light"/>
              </a:rPr>
              <a:t>What is your intent?</a:t>
            </a:r>
          </a:p>
          <a:p>
            <a:pPr eaLnBrk="1" hangingPunct="1">
              <a:lnSpc>
                <a:spcPct val="80000"/>
              </a:lnSpc>
              <a:spcAft>
                <a:spcPct val="50000"/>
              </a:spcAft>
              <a:buFont typeface="Wingdings" charset="0"/>
              <a:buNone/>
              <a:defRPr/>
            </a:pPr>
            <a:endParaRPr lang="en-US" sz="2400" b="1" dirty="0">
              <a:effectLst/>
              <a:cs typeface="+mn-cs"/>
            </a:endParaRPr>
          </a:p>
        </p:txBody>
      </p:sp>
    </p:spTree>
    <p:extLst>
      <p:ext uri="{BB962C8B-B14F-4D97-AF65-F5344CB8AC3E}">
        <p14:creationId xmlns:p14="http://schemas.microsoft.com/office/powerpoint/2010/main" val="67074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7" presetClass="entr" presetSubtype="2"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ppt_y"/>
                                          </p:val>
                                        </p:tav>
                                        <p:tav tm="100000">
                                          <p:val>
                                            <p:strVal val="#ppt_y"/>
                                          </p:val>
                                        </p:tav>
                                      </p:tavLst>
                                    </p:anim>
                                  </p:childTnLst>
                                </p:cTn>
                              </p:par>
                              <p:par>
                                <p:cTn id="13" presetID="7" presetClass="entr" presetSubtype="2"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ppt_y"/>
                                          </p:val>
                                        </p:tav>
                                        <p:tav tm="100000">
                                          <p:val>
                                            <p:strVal val="#ppt_y"/>
                                          </p:val>
                                        </p:tav>
                                      </p:tavLst>
                                    </p:anim>
                                  </p:childTnLst>
                                </p:cTn>
                              </p:par>
                              <p:par>
                                <p:cTn id="17" presetID="7" presetClass="entr" presetSubtype="2"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ppt_y"/>
                                          </p:val>
                                        </p:tav>
                                        <p:tav tm="100000">
                                          <p:val>
                                            <p:strVal val="#ppt_y"/>
                                          </p:val>
                                        </p:tav>
                                      </p:tavLst>
                                    </p:anim>
                                  </p:childTnLst>
                                </p:cTn>
                              </p:par>
                              <p:par>
                                <p:cTn id="21" presetID="7" presetClass="entr" presetSubtype="2"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ppt_y"/>
                                          </p:val>
                                        </p:tav>
                                        <p:tav tm="100000">
                                          <p:val>
                                            <p:strVal val="#ppt_y"/>
                                          </p:val>
                                        </p:tav>
                                      </p:tavLst>
                                    </p:anim>
                                  </p:childTnLst>
                                </p:cTn>
                              </p:par>
                              <p:par>
                                <p:cTn id="25" presetID="7" presetClass="entr" presetSubtype="2"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457200" y="1752600"/>
            <a:ext cx="8229600" cy="4724400"/>
          </a:xfrm>
        </p:spPr>
        <p:txBody>
          <a:bodyPr>
            <a:normAutofit fontScale="92500" lnSpcReduction="10000"/>
          </a:bodyPr>
          <a:lstStyle/>
          <a:p>
            <a:pPr eaLnBrk="1" hangingPunct="1">
              <a:lnSpc>
                <a:spcPct val="80000"/>
              </a:lnSpc>
              <a:spcAft>
                <a:spcPct val="50000"/>
              </a:spcAft>
              <a:buFont typeface="Wingdings" charset="0"/>
              <a:buChar char="§"/>
              <a:defRPr/>
            </a:pPr>
            <a:r>
              <a:rPr lang="en-US" sz="2400" b="1" dirty="0">
                <a:effectLst/>
                <a:latin typeface="Helvetica Light"/>
                <a:cs typeface="Helvetica Light"/>
              </a:rPr>
              <a:t>How will you know his/her intentions are sincere? </a:t>
            </a:r>
          </a:p>
          <a:p>
            <a:pPr eaLnBrk="1" hangingPunct="1">
              <a:lnSpc>
                <a:spcPct val="80000"/>
              </a:lnSpc>
              <a:spcAft>
                <a:spcPct val="50000"/>
              </a:spcAft>
              <a:buFont typeface="Wingdings" charset="0"/>
              <a:buChar char="§"/>
              <a:defRPr/>
            </a:pPr>
            <a:r>
              <a:rPr lang="en-US" sz="2400" b="1" dirty="0">
                <a:effectLst/>
                <a:latin typeface="Helvetica Light"/>
                <a:cs typeface="Helvetica Light"/>
              </a:rPr>
              <a:t>What needs to change in order for things to be different? </a:t>
            </a:r>
          </a:p>
          <a:p>
            <a:pPr eaLnBrk="1" hangingPunct="1">
              <a:lnSpc>
                <a:spcPct val="80000"/>
              </a:lnSpc>
              <a:spcAft>
                <a:spcPct val="50000"/>
              </a:spcAft>
              <a:buFont typeface="Wingdings" charset="0"/>
              <a:buChar char="§"/>
              <a:defRPr/>
            </a:pPr>
            <a:r>
              <a:rPr lang="en-US" sz="2400" b="1" dirty="0">
                <a:effectLst/>
                <a:latin typeface="Helvetica Light"/>
                <a:cs typeface="Helvetica Light"/>
              </a:rPr>
              <a:t>What have you been doing differently (recently) that has led to these results? </a:t>
            </a:r>
          </a:p>
          <a:p>
            <a:pPr eaLnBrk="1" hangingPunct="1">
              <a:lnSpc>
                <a:spcPct val="80000"/>
              </a:lnSpc>
              <a:spcAft>
                <a:spcPct val="50000"/>
              </a:spcAft>
              <a:buFont typeface="Wingdings" charset="0"/>
              <a:buChar char="§"/>
              <a:defRPr/>
            </a:pPr>
            <a:r>
              <a:rPr lang="en-US" sz="2400" b="1" dirty="0">
                <a:effectLst/>
                <a:latin typeface="Helvetica Light"/>
                <a:cs typeface="Helvetica Light"/>
              </a:rPr>
              <a:t>How could this be handled so that the outcome will be positive?</a:t>
            </a:r>
          </a:p>
          <a:p>
            <a:pPr eaLnBrk="1" hangingPunct="1">
              <a:lnSpc>
                <a:spcPct val="80000"/>
              </a:lnSpc>
              <a:spcAft>
                <a:spcPct val="50000"/>
              </a:spcAft>
              <a:buFont typeface="Wingdings" charset="0"/>
              <a:buChar char="§"/>
              <a:defRPr/>
            </a:pPr>
            <a:r>
              <a:rPr lang="en-US" sz="2400" b="1" dirty="0">
                <a:effectLst/>
                <a:latin typeface="Helvetica Light"/>
                <a:cs typeface="Helvetica Light"/>
              </a:rPr>
              <a:t>How will you know when you</a:t>
            </a:r>
            <a:r>
              <a:rPr lang="en-US" sz="2400" b="1" dirty="0">
                <a:latin typeface="Helvetica Light"/>
                <a:cs typeface="Helvetica Light"/>
              </a:rPr>
              <a:t>'</a:t>
            </a:r>
            <a:r>
              <a:rPr lang="en-US" sz="2400" b="1" dirty="0">
                <a:effectLst/>
                <a:latin typeface="Helvetica Light"/>
                <a:cs typeface="Helvetica Light"/>
              </a:rPr>
              <a:t>re ready for a change?</a:t>
            </a:r>
          </a:p>
          <a:p>
            <a:pPr eaLnBrk="1" hangingPunct="1">
              <a:lnSpc>
                <a:spcPct val="80000"/>
              </a:lnSpc>
              <a:spcAft>
                <a:spcPct val="50000"/>
              </a:spcAft>
              <a:buFont typeface="Wingdings" charset="0"/>
              <a:buChar char="§"/>
              <a:defRPr/>
            </a:pPr>
            <a:r>
              <a:rPr lang="en-US" sz="2400" b="1" dirty="0">
                <a:effectLst/>
                <a:latin typeface="Helvetica Light"/>
                <a:cs typeface="Helvetica Light"/>
              </a:rPr>
              <a:t>How have changes in one area affected the rest of your/my life?</a:t>
            </a:r>
          </a:p>
          <a:p>
            <a:pPr eaLnBrk="1" hangingPunct="1">
              <a:lnSpc>
                <a:spcPct val="80000"/>
              </a:lnSpc>
              <a:spcAft>
                <a:spcPct val="50000"/>
              </a:spcAft>
              <a:buFont typeface="Wingdings" charset="0"/>
              <a:buChar char="§"/>
              <a:defRPr/>
            </a:pPr>
            <a:r>
              <a:rPr lang="en-US" sz="2400" b="1" dirty="0">
                <a:effectLst/>
                <a:latin typeface="Helvetica Light"/>
                <a:cs typeface="Helvetica Light"/>
              </a:rPr>
              <a:t>Ask yourself - What is the longest period I can remember during which things were going well?</a:t>
            </a:r>
            <a:r>
              <a:rPr lang="en-US" sz="2400" b="1" dirty="0">
                <a:latin typeface="Helvetica Light"/>
                <a:cs typeface="Helvetica Light"/>
              </a:rPr>
              <a:t> </a:t>
            </a:r>
            <a:endParaRPr lang="en-US" sz="2400" b="1" dirty="0">
              <a:effectLst/>
              <a:latin typeface="Helvetica Light"/>
              <a:cs typeface="Helvetica Light"/>
            </a:endParaRPr>
          </a:p>
        </p:txBody>
      </p:sp>
      <p:sp>
        <p:nvSpPr>
          <p:cNvPr id="56322" name="Rectangle 2"/>
          <p:cNvSpPr>
            <a:spLocks noGrp="1" noChangeArrowheads="1"/>
          </p:cNvSpPr>
          <p:nvPr>
            <p:ph type="title"/>
          </p:nvPr>
        </p:nvSpPr>
        <p:spPr/>
        <p:txBody>
          <a:bodyPr/>
          <a:lstStyle/>
          <a:p>
            <a:pPr eaLnBrk="1" hangingPunct="1">
              <a:defRPr/>
            </a:pPr>
            <a:r>
              <a:rPr lang="en-US">
                <a:cs typeface="+mj-cs"/>
              </a:rPr>
              <a:t>Sample Questions (cont.)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fade">
                                      <p:cBhvr>
                                        <p:cTn id="7" dur="500"/>
                                        <p:tgtEl>
                                          <p:spTgt spid="56322"/>
                                        </p:tgtEl>
                                      </p:cBhvr>
                                    </p:animEffect>
                                  </p:childTnLst>
                                </p:cTn>
                              </p:par>
                              <p:par>
                                <p:cTn id="8" presetID="10" presetClass="entr" presetSubtype="0" fill="hold" nodeType="withEffect">
                                  <p:stCondLst>
                                    <p:cond delay="0"/>
                                  </p:stCondLst>
                                  <p:childTnLst>
                                    <p:set>
                                      <p:cBhvr>
                                        <p:cTn id="9" dur="1" fill="hold">
                                          <p:stCondLst>
                                            <p:cond delay="0"/>
                                          </p:stCondLst>
                                        </p:cTn>
                                        <p:tgtEl>
                                          <p:spTgt spid="56323">
                                            <p:txEl>
                                              <p:pRg st="0" end="0"/>
                                            </p:txEl>
                                          </p:spTgt>
                                        </p:tgtEl>
                                        <p:attrNameLst>
                                          <p:attrName>style.visibility</p:attrName>
                                        </p:attrNameLst>
                                      </p:cBhvr>
                                      <p:to>
                                        <p:strVal val="visible"/>
                                      </p:to>
                                    </p:set>
                                    <p:animEffect transition="in" filter="fade">
                                      <p:cBhvr>
                                        <p:cTn id="10" dur="1000"/>
                                        <p:tgtEl>
                                          <p:spTgt spid="5632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Effect transition="in" filter="fade">
                                      <p:cBhvr>
                                        <p:cTn id="13" dur="1000"/>
                                        <p:tgtEl>
                                          <p:spTgt spid="5632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6323">
                                            <p:txEl>
                                              <p:pRg st="2" end="2"/>
                                            </p:txEl>
                                          </p:spTgt>
                                        </p:tgtEl>
                                        <p:attrNameLst>
                                          <p:attrName>style.visibility</p:attrName>
                                        </p:attrNameLst>
                                      </p:cBhvr>
                                      <p:to>
                                        <p:strVal val="visible"/>
                                      </p:to>
                                    </p:set>
                                    <p:animEffect transition="in" filter="fade">
                                      <p:cBhvr>
                                        <p:cTn id="16" dur="1000"/>
                                        <p:tgtEl>
                                          <p:spTgt spid="5632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6323">
                                            <p:txEl>
                                              <p:pRg st="3" end="3"/>
                                            </p:txEl>
                                          </p:spTgt>
                                        </p:tgtEl>
                                        <p:attrNameLst>
                                          <p:attrName>style.visibility</p:attrName>
                                        </p:attrNameLst>
                                      </p:cBhvr>
                                      <p:to>
                                        <p:strVal val="visible"/>
                                      </p:to>
                                    </p:set>
                                    <p:animEffect transition="in" filter="fade">
                                      <p:cBhvr>
                                        <p:cTn id="19" dur="1000"/>
                                        <p:tgtEl>
                                          <p:spTgt spid="56323">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6323">
                                            <p:txEl>
                                              <p:pRg st="4" end="4"/>
                                            </p:txEl>
                                          </p:spTgt>
                                        </p:tgtEl>
                                        <p:attrNameLst>
                                          <p:attrName>style.visibility</p:attrName>
                                        </p:attrNameLst>
                                      </p:cBhvr>
                                      <p:to>
                                        <p:strVal val="visible"/>
                                      </p:to>
                                    </p:set>
                                    <p:animEffect transition="in" filter="fade">
                                      <p:cBhvr>
                                        <p:cTn id="22" dur="1000"/>
                                        <p:tgtEl>
                                          <p:spTgt spid="5632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6323">
                                            <p:txEl>
                                              <p:pRg st="5" end="5"/>
                                            </p:txEl>
                                          </p:spTgt>
                                        </p:tgtEl>
                                        <p:attrNameLst>
                                          <p:attrName>style.visibility</p:attrName>
                                        </p:attrNameLst>
                                      </p:cBhvr>
                                      <p:to>
                                        <p:strVal val="visible"/>
                                      </p:to>
                                    </p:set>
                                    <p:animEffect transition="in" filter="fade">
                                      <p:cBhvr>
                                        <p:cTn id="25" dur="1000"/>
                                        <p:tgtEl>
                                          <p:spTgt spid="5632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6323">
                                            <p:txEl>
                                              <p:pRg st="6" end="6"/>
                                            </p:txEl>
                                          </p:spTgt>
                                        </p:tgtEl>
                                        <p:attrNameLst>
                                          <p:attrName>style.visibility</p:attrName>
                                        </p:attrNameLst>
                                      </p:cBhvr>
                                      <p:to>
                                        <p:strVal val="visible"/>
                                      </p:to>
                                    </p:set>
                                    <p:animEffect transition="in" filter="fade">
                                      <p:cBhvr>
                                        <p:cTn id="28" dur="1000"/>
                                        <p:tgtEl>
                                          <p:spTgt spid="563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9E227D8C-5895-1049-9C59-4DA45C094CD5}"/>
              </a:ext>
            </a:extLst>
          </p:cNvPr>
          <p:cNvSpPr>
            <a:spLocks noGrp="1" noChangeArrowheads="1"/>
          </p:cNvSpPr>
          <p:nvPr>
            <p:ph type="title"/>
          </p:nvPr>
        </p:nvSpPr>
        <p:spPr>
          <a:xfrm>
            <a:off x="457200" y="0"/>
            <a:ext cx="8229600" cy="1447800"/>
          </a:xfrm>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r>
              <a:rPr lang="en-US" altLang="en-US" dirty="0"/>
              <a:t>‘I’ Messages</a:t>
            </a:r>
          </a:p>
        </p:txBody>
      </p:sp>
      <p:sp>
        <p:nvSpPr>
          <p:cNvPr id="43011" name="Rectangle 3">
            <a:extLst>
              <a:ext uri="{FF2B5EF4-FFF2-40B4-BE49-F238E27FC236}">
                <a16:creationId xmlns:a16="http://schemas.microsoft.com/office/drawing/2014/main" id="{FB3A1E2E-5337-E74E-97C4-5CF048501604}"/>
              </a:ext>
            </a:extLst>
          </p:cNvPr>
          <p:cNvSpPr>
            <a:spLocks noGrp="1" noChangeArrowheads="1"/>
          </p:cNvSpPr>
          <p:nvPr>
            <p:ph type="body" idx="1"/>
          </p:nvPr>
        </p:nvSpPr>
        <p:spPr>
          <a:xfrm>
            <a:off x="457200" y="1752600"/>
            <a:ext cx="8229600" cy="4648200"/>
          </a:xfrm>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ormAutofit/>
          </a:bodyPr>
          <a:lstStyle/>
          <a:p>
            <a:pPr>
              <a:lnSpc>
                <a:spcPct val="80000"/>
              </a:lnSpc>
              <a:buNone/>
            </a:pPr>
            <a:r>
              <a:rPr lang="en-US" altLang="en-US" sz="2400" dirty="0"/>
              <a:t>  </a:t>
            </a:r>
            <a:r>
              <a:rPr lang="en-US" sz="3200" i="1" dirty="0"/>
              <a:t>When we talk about difficult situations, those about which we have strong feelings, we need to be careful about </a:t>
            </a:r>
            <a:r>
              <a:rPr lang="en-US" sz="3200" b="1" i="1" u="sng" dirty="0"/>
              <a:t>how </a:t>
            </a:r>
            <a:r>
              <a:rPr lang="en-US" sz="3200" i="1" u="sng" dirty="0"/>
              <a:t>we say things. We don’t want to make the situation worse by angering or confusing the other person</a:t>
            </a:r>
            <a:r>
              <a:rPr lang="en-US" sz="3200" i="1" dirty="0"/>
              <a:t>.  We need to be able to give important information about ourselves quickly, clearly and in a way that encourages the other person to work with us to find a solution.</a:t>
            </a:r>
            <a:r>
              <a:rPr lang="en-US" sz="3200" dirty="0"/>
              <a:t> </a:t>
            </a:r>
            <a:endParaRPr lang="en-US" altLang="en-US" sz="3200" dirty="0"/>
          </a:p>
        </p:txBody>
      </p:sp>
      <p:sp>
        <p:nvSpPr>
          <p:cNvPr id="43015" name="Line 7">
            <a:extLst>
              <a:ext uri="{FF2B5EF4-FFF2-40B4-BE49-F238E27FC236}">
                <a16:creationId xmlns:a16="http://schemas.microsoft.com/office/drawing/2014/main" id="{021232C0-1A64-4F41-B526-4678BE5398F5}"/>
              </a:ext>
            </a:extLst>
          </p:cNvPr>
          <p:cNvSpPr>
            <a:spLocks noChangeShapeType="1"/>
          </p:cNvSpPr>
          <p:nvPr/>
        </p:nvSpPr>
        <p:spPr bwMode="auto">
          <a:xfrm>
            <a:off x="457200" y="990600"/>
            <a:ext cx="8229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Garamond" charset="0"/>
              <a:ea typeface="ＭＳ Ｐゴシック" charset="0"/>
            </a:endParaRPr>
          </a:p>
        </p:txBody>
      </p:sp>
    </p:spTree>
    <p:extLst>
      <p:ext uri="{BB962C8B-B14F-4D97-AF65-F5344CB8AC3E}">
        <p14:creationId xmlns:p14="http://schemas.microsoft.com/office/powerpoint/2010/main" val="25674245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500"/>
                                        <p:tgtEl>
                                          <p:spTgt spid="43010"/>
                                        </p:tgtEl>
                                      </p:cBhvr>
                                    </p:animEffect>
                                  </p:childTnLst>
                                </p:cTn>
                              </p:par>
                            </p:childTnLst>
                          </p:cTn>
                        </p:par>
                        <p:par>
                          <p:cTn id="8" fill="hold" nodeType="afterGroup">
                            <p:stCondLst>
                              <p:cond delay="500"/>
                            </p:stCondLst>
                            <p:childTnLst>
                              <p:par>
                                <p:cTn id="9" presetID="38" presetClass="entr" presetSubtype="0" accel="50000" fill="hold" nodeType="afterEffect">
                                  <p:stCondLst>
                                    <p:cond delay="0"/>
                                  </p:stCondLst>
                                  <p:childTnLst>
                                    <p:set>
                                      <p:cBhvr>
                                        <p:cTn id="10" dur="1" fill="hold">
                                          <p:stCondLst>
                                            <p:cond delay="0"/>
                                          </p:stCondLst>
                                        </p:cTn>
                                        <p:tgtEl>
                                          <p:spTgt spid="43011">
                                            <p:txEl>
                                              <p:pRg st="0" end="0"/>
                                            </p:txEl>
                                          </p:spTgt>
                                        </p:tgtEl>
                                        <p:attrNameLst>
                                          <p:attrName>style.visibility</p:attrName>
                                        </p:attrNameLst>
                                      </p:cBhvr>
                                      <p:to>
                                        <p:strVal val="visible"/>
                                      </p:to>
                                    </p:set>
                                    <p:set>
                                      <p:cBhvr>
                                        <p:cTn id="11" dur="228" fill="hold">
                                          <p:stCondLst>
                                            <p:cond delay="0"/>
                                          </p:stCondLst>
                                        </p:cTn>
                                        <p:tgtEl>
                                          <p:spTgt spid="43011">
                                            <p:txEl>
                                              <p:pRg st="0" end="0"/>
                                            </p:txEl>
                                          </p:spTgt>
                                        </p:tgtEl>
                                        <p:attrNameLst>
                                          <p:attrName>style.rotation</p:attrName>
                                        </p:attrNameLst>
                                      </p:cBhvr>
                                      <p:to>
                                        <p:strVal val="-45.0"/>
                                      </p:to>
                                    </p:set>
                                    <p:anim calcmode="lin" valueType="num">
                                      <p:cBhvr>
                                        <p:cTn id="12" dur="228" fill="hold">
                                          <p:stCondLst>
                                            <p:cond delay="228"/>
                                          </p:stCondLst>
                                        </p:cTn>
                                        <p:tgtEl>
                                          <p:spTgt spid="43011">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3" dur="228" fill="hold">
                                          <p:stCondLst>
                                            <p:cond delay="0"/>
                                          </p:stCondLst>
                                        </p:cTn>
                                        <p:tgtEl>
                                          <p:spTgt spid="43011">
                                            <p:txEl>
                                              <p:pRg st="0" end="0"/>
                                            </p:txEl>
                                          </p:spTgt>
                                        </p:tgtEl>
                                        <p:attrNameLst>
                                          <p:attrName>ppt_y</p:attrName>
                                        </p:attrNameLst>
                                      </p:cBhvr>
                                      <p:tavLst>
                                        <p:tav tm="0">
                                          <p:val>
                                            <p:strVal val="#ppt_y-1"/>
                                          </p:val>
                                        </p:tav>
                                        <p:tav tm="100000">
                                          <p:val>
                                            <p:strVal val="#ppt_y-(0.354*#ppt_w-0.172*#ppt_h)"/>
                                          </p:val>
                                        </p:tav>
                                      </p:tavLst>
                                    </p:anim>
                                    <p:anim calcmode="lin" valueType="num">
                                      <p:cBhvr>
                                        <p:cTn id="14" dur="78" decel="50000" autoRev="1" fill="hold">
                                          <p:stCondLst>
                                            <p:cond delay="228"/>
                                          </p:stCondLst>
                                        </p:cTn>
                                        <p:tgtEl>
                                          <p:spTgt spid="43011">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5" dur="68" fill="hold">
                                          <p:stCondLst>
                                            <p:cond delay="432"/>
                                          </p:stCondLst>
                                        </p:cTn>
                                        <p:tgtEl>
                                          <p:spTgt spid="43011">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9E227D8C-5895-1049-9C59-4DA45C094CD5}"/>
              </a:ext>
            </a:extLst>
          </p:cNvPr>
          <p:cNvSpPr>
            <a:spLocks noGrp="1" noChangeArrowheads="1"/>
          </p:cNvSpPr>
          <p:nvPr>
            <p:ph type="title"/>
          </p:nvPr>
        </p:nvSpPr>
        <p:spPr>
          <a:xfrm>
            <a:off x="457200" y="0"/>
            <a:ext cx="8229600" cy="1036638"/>
          </a:xfrm>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r>
              <a:rPr lang="en-US" altLang="en-US"/>
              <a:t>I Message Formula –Worksheet </a:t>
            </a:r>
          </a:p>
        </p:txBody>
      </p:sp>
      <p:sp>
        <p:nvSpPr>
          <p:cNvPr id="43011" name="Rectangle 3">
            <a:extLst>
              <a:ext uri="{FF2B5EF4-FFF2-40B4-BE49-F238E27FC236}">
                <a16:creationId xmlns:a16="http://schemas.microsoft.com/office/drawing/2014/main" id="{FB3A1E2E-5337-E74E-97C4-5CF048501604}"/>
              </a:ext>
            </a:extLst>
          </p:cNvPr>
          <p:cNvSpPr>
            <a:spLocks noGrp="1" noChangeArrowheads="1"/>
          </p:cNvSpPr>
          <p:nvPr>
            <p:ph type="body" idx="1"/>
          </p:nvPr>
        </p:nvSpPr>
        <p:spPr>
          <a:xfrm>
            <a:off x="228600" y="1524000"/>
            <a:ext cx="8229600" cy="5105400"/>
          </a:xfrm>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ormAutofit lnSpcReduction="10000"/>
          </a:bodyPr>
          <a:lstStyle/>
          <a:p>
            <a:pPr eaLnBrk="1" hangingPunct="1">
              <a:lnSpc>
                <a:spcPct val="80000"/>
              </a:lnSpc>
              <a:buFontTx/>
              <a:buNone/>
            </a:pPr>
            <a:r>
              <a:rPr lang="en-US" altLang="en-US" sz="2400" dirty="0"/>
              <a:t>  </a:t>
            </a:r>
          </a:p>
          <a:p>
            <a:pPr eaLnBrk="1" hangingPunct="1">
              <a:lnSpc>
                <a:spcPct val="80000"/>
              </a:lnSpc>
              <a:buFontTx/>
              <a:buNone/>
            </a:pPr>
            <a:r>
              <a:rPr lang="en-US" altLang="en-US" sz="2400" b="1" dirty="0"/>
              <a:t>STEP ONE</a:t>
            </a:r>
          </a:p>
          <a:p>
            <a:pPr eaLnBrk="1" hangingPunct="1">
              <a:lnSpc>
                <a:spcPct val="80000"/>
              </a:lnSpc>
              <a:buFontTx/>
              <a:buNone/>
            </a:pPr>
            <a:r>
              <a:rPr lang="en-US" altLang="en-US" sz="2400" dirty="0"/>
              <a:t>	</a:t>
            </a:r>
            <a:r>
              <a:rPr lang="en-US" altLang="en-US" sz="2400" b="1" dirty="0"/>
              <a:t>I feel…</a:t>
            </a:r>
          </a:p>
          <a:p>
            <a:pPr eaLnBrk="1" hangingPunct="1">
              <a:lnSpc>
                <a:spcPct val="80000"/>
              </a:lnSpc>
              <a:spcAft>
                <a:spcPct val="50000"/>
              </a:spcAft>
              <a:buFontTx/>
              <a:buNone/>
            </a:pPr>
            <a:r>
              <a:rPr lang="en-US" altLang="en-US" sz="2400" b="1" dirty="0"/>
              <a:t>	(Talk about your feelings)</a:t>
            </a:r>
            <a:endParaRPr lang="en-US" altLang="en-US" sz="2400" b="1" u="sng" dirty="0"/>
          </a:p>
          <a:p>
            <a:pPr eaLnBrk="1" hangingPunct="1">
              <a:lnSpc>
                <a:spcPct val="80000"/>
              </a:lnSpc>
              <a:buFontTx/>
              <a:buNone/>
            </a:pPr>
            <a:r>
              <a:rPr lang="en-US" altLang="en-US" sz="2400" dirty="0"/>
              <a:t> 		</a:t>
            </a:r>
            <a:r>
              <a:rPr lang="en-US" altLang="en-US" sz="2400" b="1" dirty="0"/>
              <a:t>STEP TWO</a:t>
            </a:r>
          </a:p>
          <a:p>
            <a:pPr eaLnBrk="1" hangingPunct="1">
              <a:lnSpc>
                <a:spcPct val="80000"/>
              </a:lnSpc>
              <a:buFontTx/>
              <a:buNone/>
            </a:pPr>
            <a:r>
              <a:rPr lang="en-US" altLang="en-US" sz="2400" dirty="0"/>
              <a:t>		</a:t>
            </a:r>
            <a:r>
              <a:rPr lang="en-US" altLang="en-US" sz="2400" b="1" dirty="0"/>
              <a:t>When …</a:t>
            </a:r>
          </a:p>
          <a:p>
            <a:pPr eaLnBrk="1" hangingPunct="1">
              <a:lnSpc>
                <a:spcPct val="80000"/>
              </a:lnSpc>
              <a:spcAft>
                <a:spcPct val="50000"/>
              </a:spcAft>
              <a:buFontTx/>
              <a:buNone/>
            </a:pPr>
            <a:r>
              <a:rPr lang="en-US" altLang="en-US" sz="2400" b="1" dirty="0"/>
              <a:t>		(State the </a:t>
            </a:r>
            <a:r>
              <a:rPr lang="en-US" altLang="en-US" sz="2400" b="1" i="1" dirty="0"/>
              <a:t>specific </a:t>
            </a:r>
            <a:r>
              <a:rPr lang="en-US" altLang="en-US" sz="2400" b="1" dirty="0"/>
              <a:t>behavior)</a:t>
            </a:r>
            <a:endParaRPr lang="en-US" altLang="en-US" sz="2400" b="1" u="sng" dirty="0"/>
          </a:p>
          <a:p>
            <a:pPr eaLnBrk="1" hangingPunct="1">
              <a:lnSpc>
                <a:spcPct val="80000"/>
              </a:lnSpc>
              <a:buFontTx/>
              <a:buNone/>
            </a:pPr>
            <a:r>
              <a:rPr lang="en-US" altLang="en-US" sz="2400" dirty="0"/>
              <a:t> 			</a:t>
            </a:r>
            <a:r>
              <a:rPr lang="en-US" altLang="en-US" sz="2400" b="1" dirty="0"/>
              <a:t>STEP THREE</a:t>
            </a:r>
          </a:p>
          <a:p>
            <a:pPr eaLnBrk="1" hangingPunct="1">
              <a:lnSpc>
                <a:spcPct val="80000"/>
              </a:lnSpc>
              <a:buFontTx/>
              <a:buNone/>
            </a:pPr>
            <a:r>
              <a:rPr lang="en-US" altLang="en-US" sz="2400" dirty="0"/>
              <a:t>			</a:t>
            </a:r>
            <a:r>
              <a:rPr lang="en-US" altLang="en-US" sz="2400" b="1" dirty="0"/>
              <a:t>Because…</a:t>
            </a:r>
          </a:p>
          <a:p>
            <a:pPr eaLnBrk="1" hangingPunct="1">
              <a:lnSpc>
                <a:spcPct val="80000"/>
              </a:lnSpc>
              <a:spcAft>
                <a:spcPct val="50000"/>
              </a:spcAft>
              <a:buFontTx/>
              <a:buNone/>
            </a:pPr>
            <a:r>
              <a:rPr lang="en-US" altLang="en-US" sz="2400" b="1" dirty="0"/>
              <a:t>			(State what happens to you) </a:t>
            </a:r>
            <a:endParaRPr lang="en-US" altLang="en-US" sz="2400" b="1" u="sng" dirty="0"/>
          </a:p>
          <a:p>
            <a:pPr eaLnBrk="1" hangingPunct="1">
              <a:lnSpc>
                <a:spcPct val="80000"/>
              </a:lnSpc>
              <a:buFontTx/>
              <a:buNone/>
            </a:pPr>
            <a:r>
              <a:rPr lang="en-US" altLang="en-US" sz="2400" dirty="0"/>
              <a:t> 				</a:t>
            </a:r>
            <a:r>
              <a:rPr lang="en-US" altLang="en-US" sz="2400" b="1" dirty="0"/>
              <a:t>STEP FOUR</a:t>
            </a:r>
          </a:p>
          <a:p>
            <a:pPr eaLnBrk="1" hangingPunct="1">
              <a:lnSpc>
                <a:spcPct val="80000"/>
              </a:lnSpc>
              <a:buFontTx/>
              <a:buNone/>
            </a:pPr>
            <a:r>
              <a:rPr lang="en-US" altLang="en-US" sz="2400" dirty="0"/>
              <a:t>				</a:t>
            </a:r>
            <a:r>
              <a:rPr lang="en-US" altLang="en-US" sz="2400" b="1" dirty="0"/>
              <a:t>And what I NEED is …</a:t>
            </a:r>
          </a:p>
          <a:p>
            <a:pPr eaLnBrk="1" hangingPunct="1">
              <a:lnSpc>
                <a:spcPct val="80000"/>
              </a:lnSpc>
              <a:buFontTx/>
              <a:buNone/>
            </a:pPr>
            <a:r>
              <a:rPr lang="en-US" altLang="en-US" sz="2400" dirty="0"/>
              <a:t>				</a:t>
            </a:r>
            <a:r>
              <a:rPr lang="en-US" altLang="en-US" sz="2400" b="1" dirty="0"/>
              <a:t>(Say what you need to make the     			situation better)</a:t>
            </a:r>
            <a:r>
              <a:rPr lang="en-US" altLang="en-US" sz="1000" b="1" dirty="0"/>
              <a:t> </a:t>
            </a:r>
          </a:p>
        </p:txBody>
      </p:sp>
      <p:pic>
        <p:nvPicPr>
          <p:cNvPr id="43013" name="Picture 5" descr="MCj04114400000[1]">
            <a:extLst>
              <a:ext uri="{FF2B5EF4-FFF2-40B4-BE49-F238E27FC236}">
                <a16:creationId xmlns:a16="http://schemas.microsoft.com/office/drawing/2014/main" id="{252CED37-FA61-A345-AFF3-1A8C776094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676400"/>
            <a:ext cx="12827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Line 7">
            <a:extLst>
              <a:ext uri="{FF2B5EF4-FFF2-40B4-BE49-F238E27FC236}">
                <a16:creationId xmlns:a16="http://schemas.microsoft.com/office/drawing/2014/main" id="{021232C0-1A64-4F41-B526-4678BE5398F5}"/>
              </a:ext>
            </a:extLst>
          </p:cNvPr>
          <p:cNvSpPr>
            <a:spLocks noChangeShapeType="1"/>
          </p:cNvSpPr>
          <p:nvPr/>
        </p:nvSpPr>
        <p:spPr bwMode="auto">
          <a:xfrm>
            <a:off x="457200" y="990600"/>
            <a:ext cx="8229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Garamond" charset="0"/>
              <a:ea typeface="ＭＳ Ｐゴシック" charset="0"/>
            </a:endParaRPr>
          </a:p>
        </p:txBody>
      </p:sp>
    </p:spTree>
    <p:extLst>
      <p:ext uri="{BB962C8B-B14F-4D97-AF65-F5344CB8AC3E}">
        <p14:creationId xmlns:p14="http://schemas.microsoft.com/office/powerpoint/2010/main" val="74397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500"/>
                                        <p:tgtEl>
                                          <p:spTgt spid="43010"/>
                                        </p:tgtEl>
                                      </p:cBhvr>
                                    </p:animEffect>
                                  </p:childTnLst>
                                </p:cTn>
                              </p:par>
                            </p:childTnLst>
                          </p:cTn>
                        </p:par>
                        <p:par>
                          <p:cTn id="8" fill="hold" nodeType="afterGroup">
                            <p:stCondLst>
                              <p:cond delay="500"/>
                            </p:stCondLst>
                            <p:childTnLst>
                              <p:par>
                                <p:cTn id="9" presetID="38" presetClass="entr" presetSubtype="0" accel="50000" fill="hold" nodeType="afterEffect">
                                  <p:stCondLst>
                                    <p:cond delay="0"/>
                                  </p:stCondLst>
                                  <p:childTnLst>
                                    <p:set>
                                      <p:cBhvr>
                                        <p:cTn id="10" dur="1" fill="hold">
                                          <p:stCondLst>
                                            <p:cond delay="0"/>
                                          </p:stCondLst>
                                        </p:cTn>
                                        <p:tgtEl>
                                          <p:spTgt spid="43011">
                                            <p:txEl>
                                              <p:pRg st="0" end="0"/>
                                            </p:txEl>
                                          </p:spTgt>
                                        </p:tgtEl>
                                        <p:attrNameLst>
                                          <p:attrName>style.visibility</p:attrName>
                                        </p:attrNameLst>
                                      </p:cBhvr>
                                      <p:to>
                                        <p:strVal val="visible"/>
                                      </p:to>
                                    </p:set>
                                    <p:set>
                                      <p:cBhvr>
                                        <p:cTn id="11" dur="228" fill="hold">
                                          <p:stCondLst>
                                            <p:cond delay="0"/>
                                          </p:stCondLst>
                                        </p:cTn>
                                        <p:tgtEl>
                                          <p:spTgt spid="43011">
                                            <p:txEl>
                                              <p:pRg st="0" end="0"/>
                                            </p:txEl>
                                          </p:spTgt>
                                        </p:tgtEl>
                                        <p:attrNameLst>
                                          <p:attrName>style.rotation</p:attrName>
                                        </p:attrNameLst>
                                      </p:cBhvr>
                                      <p:to>
                                        <p:strVal val="-45.0"/>
                                      </p:to>
                                    </p:set>
                                    <p:anim calcmode="lin" valueType="num">
                                      <p:cBhvr>
                                        <p:cTn id="12" dur="228" fill="hold">
                                          <p:stCondLst>
                                            <p:cond delay="228"/>
                                          </p:stCondLst>
                                        </p:cTn>
                                        <p:tgtEl>
                                          <p:spTgt spid="43011">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3" dur="228" fill="hold">
                                          <p:stCondLst>
                                            <p:cond delay="0"/>
                                          </p:stCondLst>
                                        </p:cTn>
                                        <p:tgtEl>
                                          <p:spTgt spid="43011">
                                            <p:txEl>
                                              <p:pRg st="0" end="0"/>
                                            </p:txEl>
                                          </p:spTgt>
                                        </p:tgtEl>
                                        <p:attrNameLst>
                                          <p:attrName>ppt_y</p:attrName>
                                        </p:attrNameLst>
                                      </p:cBhvr>
                                      <p:tavLst>
                                        <p:tav tm="0">
                                          <p:val>
                                            <p:strVal val="#ppt_y-1"/>
                                          </p:val>
                                        </p:tav>
                                        <p:tav tm="100000">
                                          <p:val>
                                            <p:strVal val="#ppt_y-(0.354*#ppt_w-0.172*#ppt_h)"/>
                                          </p:val>
                                        </p:tav>
                                      </p:tavLst>
                                    </p:anim>
                                    <p:anim calcmode="lin" valueType="num">
                                      <p:cBhvr>
                                        <p:cTn id="14" dur="78" decel="50000" autoRev="1" fill="hold">
                                          <p:stCondLst>
                                            <p:cond delay="228"/>
                                          </p:stCondLst>
                                        </p:cTn>
                                        <p:tgtEl>
                                          <p:spTgt spid="43011">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5" dur="68" fill="hold">
                                          <p:stCondLst>
                                            <p:cond delay="432"/>
                                          </p:stCondLst>
                                        </p:cTn>
                                        <p:tgtEl>
                                          <p:spTgt spid="43011">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6" fill="hold">
                            <p:stCondLst>
                              <p:cond delay="1000"/>
                            </p:stCondLst>
                            <p:childTnLst>
                              <p:par>
                                <p:cTn id="17" presetID="38" presetClass="entr" presetSubtype="0" accel="50000" fill="hold" nodeType="afterEffect">
                                  <p:stCondLst>
                                    <p:cond delay="0"/>
                                  </p:stCondLst>
                                  <p:childTnLst>
                                    <p:set>
                                      <p:cBhvr>
                                        <p:cTn id="18" dur="1" fill="hold">
                                          <p:stCondLst>
                                            <p:cond delay="0"/>
                                          </p:stCondLst>
                                        </p:cTn>
                                        <p:tgtEl>
                                          <p:spTgt spid="43011">
                                            <p:txEl>
                                              <p:pRg st="1" end="1"/>
                                            </p:txEl>
                                          </p:spTgt>
                                        </p:tgtEl>
                                        <p:attrNameLst>
                                          <p:attrName>style.visibility</p:attrName>
                                        </p:attrNameLst>
                                      </p:cBhvr>
                                      <p:to>
                                        <p:strVal val="visible"/>
                                      </p:to>
                                    </p:set>
                                    <p:set>
                                      <p:cBhvr>
                                        <p:cTn id="19" dur="228" fill="hold">
                                          <p:stCondLst>
                                            <p:cond delay="0"/>
                                          </p:stCondLst>
                                        </p:cTn>
                                        <p:tgtEl>
                                          <p:spTgt spid="43011">
                                            <p:txEl>
                                              <p:pRg st="1" end="1"/>
                                            </p:txEl>
                                          </p:spTgt>
                                        </p:tgtEl>
                                        <p:attrNameLst>
                                          <p:attrName>style.rotation</p:attrName>
                                        </p:attrNameLst>
                                      </p:cBhvr>
                                      <p:to>
                                        <p:strVal val="-45.0"/>
                                      </p:to>
                                    </p:set>
                                    <p:anim calcmode="lin" valueType="num">
                                      <p:cBhvr>
                                        <p:cTn id="20" dur="228" fill="hold">
                                          <p:stCondLst>
                                            <p:cond delay="228"/>
                                          </p:stCondLst>
                                        </p:cTn>
                                        <p:tgtEl>
                                          <p:spTgt spid="43011">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1" dur="228" fill="hold">
                                          <p:stCondLst>
                                            <p:cond delay="0"/>
                                          </p:stCondLst>
                                        </p:cTn>
                                        <p:tgtEl>
                                          <p:spTgt spid="43011">
                                            <p:txEl>
                                              <p:pRg st="1" end="1"/>
                                            </p:txEl>
                                          </p:spTgt>
                                        </p:tgtEl>
                                        <p:attrNameLst>
                                          <p:attrName>ppt_y</p:attrName>
                                        </p:attrNameLst>
                                      </p:cBhvr>
                                      <p:tavLst>
                                        <p:tav tm="0">
                                          <p:val>
                                            <p:strVal val="#ppt_y-1"/>
                                          </p:val>
                                        </p:tav>
                                        <p:tav tm="100000">
                                          <p:val>
                                            <p:strVal val="#ppt_y-(0.354*#ppt_w-0.172*#ppt_h)"/>
                                          </p:val>
                                        </p:tav>
                                      </p:tavLst>
                                    </p:anim>
                                    <p:anim calcmode="lin" valueType="num">
                                      <p:cBhvr>
                                        <p:cTn id="22" dur="78" decel="50000" autoRev="1" fill="hold">
                                          <p:stCondLst>
                                            <p:cond delay="228"/>
                                          </p:stCondLst>
                                        </p:cTn>
                                        <p:tgtEl>
                                          <p:spTgt spid="43011">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3" dur="68" fill="hold">
                                          <p:stCondLst>
                                            <p:cond delay="432"/>
                                          </p:stCondLst>
                                        </p:cTn>
                                        <p:tgtEl>
                                          <p:spTgt spid="43011">
                                            <p:txEl>
                                              <p:pRg st="1" end="1"/>
                                            </p:txEl>
                                          </p:spTgt>
                                        </p:tgtEl>
                                        <p:attrNameLst>
                                          <p:attrName>ppt_y</p:attrName>
                                        </p:attrNameLst>
                                      </p:cBhvr>
                                      <p:tavLst>
                                        <p:tav tm="0">
                                          <p:val>
                                            <p:strVal val="#ppt_y-(0.354*#ppt_w-0.172*#ppt_h)"/>
                                          </p:val>
                                        </p:tav>
                                        <p:tav tm="100000">
                                          <p:val>
                                            <p:strVal val="#ppt_y"/>
                                          </p:val>
                                        </p:tav>
                                      </p:tavLst>
                                    </p:anim>
                                  </p:childTnLst>
                                </p:cTn>
                              </p:par>
                            </p:childTnLst>
                          </p:cTn>
                        </p:par>
                        <p:par>
                          <p:cTn id="24" fill="hold" nodeType="afterGroup">
                            <p:stCondLst>
                              <p:cond delay="1500"/>
                            </p:stCondLst>
                            <p:childTnLst>
                              <p:par>
                                <p:cTn id="25" presetID="38" presetClass="entr" presetSubtype="0" accel="50000" fill="hold" nodeType="afterEffect">
                                  <p:stCondLst>
                                    <p:cond delay="0"/>
                                  </p:stCondLst>
                                  <p:childTnLst>
                                    <p:set>
                                      <p:cBhvr>
                                        <p:cTn id="26" dur="1" fill="hold">
                                          <p:stCondLst>
                                            <p:cond delay="0"/>
                                          </p:stCondLst>
                                        </p:cTn>
                                        <p:tgtEl>
                                          <p:spTgt spid="43011">
                                            <p:txEl>
                                              <p:pRg st="4" end="4"/>
                                            </p:txEl>
                                          </p:spTgt>
                                        </p:tgtEl>
                                        <p:attrNameLst>
                                          <p:attrName>style.visibility</p:attrName>
                                        </p:attrNameLst>
                                      </p:cBhvr>
                                      <p:to>
                                        <p:strVal val="visible"/>
                                      </p:to>
                                    </p:set>
                                    <p:set>
                                      <p:cBhvr>
                                        <p:cTn id="27" dur="228" fill="hold">
                                          <p:stCondLst>
                                            <p:cond delay="0"/>
                                          </p:stCondLst>
                                        </p:cTn>
                                        <p:tgtEl>
                                          <p:spTgt spid="43011">
                                            <p:txEl>
                                              <p:pRg st="4" end="4"/>
                                            </p:txEl>
                                          </p:spTgt>
                                        </p:tgtEl>
                                        <p:attrNameLst>
                                          <p:attrName>style.rotation</p:attrName>
                                        </p:attrNameLst>
                                      </p:cBhvr>
                                      <p:to>
                                        <p:strVal val="-45.0"/>
                                      </p:to>
                                    </p:set>
                                    <p:anim calcmode="lin" valueType="num">
                                      <p:cBhvr>
                                        <p:cTn id="28" dur="228" fill="hold">
                                          <p:stCondLst>
                                            <p:cond delay="228"/>
                                          </p:stCondLst>
                                        </p:cTn>
                                        <p:tgtEl>
                                          <p:spTgt spid="43011">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29" dur="228" fill="hold">
                                          <p:stCondLst>
                                            <p:cond delay="0"/>
                                          </p:stCondLst>
                                        </p:cTn>
                                        <p:tgtEl>
                                          <p:spTgt spid="43011">
                                            <p:txEl>
                                              <p:pRg st="4" end="4"/>
                                            </p:txEl>
                                          </p:spTgt>
                                        </p:tgtEl>
                                        <p:attrNameLst>
                                          <p:attrName>ppt_y</p:attrName>
                                        </p:attrNameLst>
                                      </p:cBhvr>
                                      <p:tavLst>
                                        <p:tav tm="0">
                                          <p:val>
                                            <p:strVal val="#ppt_y-1"/>
                                          </p:val>
                                        </p:tav>
                                        <p:tav tm="100000">
                                          <p:val>
                                            <p:strVal val="#ppt_y-(0.354*#ppt_w-0.172*#ppt_h)"/>
                                          </p:val>
                                        </p:tav>
                                      </p:tavLst>
                                    </p:anim>
                                    <p:anim calcmode="lin" valueType="num">
                                      <p:cBhvr>
                                        <p:cTn id="30" dur="78" decel="50000" autoRev="1" fill="hold">
                                          <p:stCondLst>
                                            <p:cond delay="228"/>
                                          </p:stCondLst>
                                        </p:cTn>
                                        <p:tgtEl>
                                          <p:spTgt spid="43011">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31" dur="68" fill="hold">
                                          <p:stCondLst>
                                            <p:cond delay="432"/>
                                          </p:stCondLst>
                                        </p:cTn>
                                        <p:tgtEl>
                                          <p:spTgt spid="43011">
                                            <p:txEl>
                                              <p:pRg st="4" end="4"/>
                                            </p:txEl>
                                          </p:spTgt>
                                        </p:tgtEl>
                                        <p:attrNameLst>
                                          <p:attrName>ppt_y</p:attrName>
                                        </p:attrNameLst>
                                      </p:cBhvr>
                                      <p:tavLst>
                                        <p:tav tm="0">
                                          <p:val>
                                            <p:strVal val="#ppt_y-(0.354*#ppt_w-0.172*#ppt_h)"/>
                                          </p:val>
                                        </p:tav>
                                        <p:tav tm="100000">
                                          <p:val>
                                            <p:strVal val="#ppt_y"/>
                                          </p:val>
                                        </p:tav>
                                      </p:tavLst>
                                    </p:anim>
                                  </p:childTnLst>
                                </p:cTn>
                              </p:par>
                            </p:childTnLst>
                          </p:cTn>
                        </p:par>
                        <p:par>
                          <p:cTn id="32" fill="hold" nodeType="afterGroup">
                            <p:stCondLst>
                              <p:cond delay="2000"/>
                            </p:stCondLst>
                            <p:childTnLst>
                              <p:par>
                                <p:cTn id="33" presetID="38" presetClass="entr" presetSubtype="0" accel="50000" fill="hold" nodeType="afterEffect">
                                  <p:stCondLst>
                                    <p:cond delay="0"/>
                                  </p:stCondLst>
                                  <p:childTnLst>
                                    <p:set>
                                      <p:cBhvr>
                                        <p:cTn id="34" dur="1" fill="hold">
                                          <p:stCondLst>
                                            <p:cond delay="0"/>
                                          </p:stCondLst>
                                        </p:cTn>
                                        <p:tgtEl>
                                          <p:spTgt spid="43011">
                                            <p:txEl>
                                              <p:pRg st="7" end="7"/>
                                            </p:txEl>
                                          </p:spTgt>
                                        </p:tgtEl>
                                        <p:attrNameLst>
                                          <p:attrName>style.visibility</p:attrName>
                                        </p:attrNameLst>
                                      </p:cBhvr>
                                      <p:to>
                                        <p:strVal val="visible"/>
                                      </p:to>
                                    </p:set>
                                    <p:set>
                                      <p:cBhvr>
                                        <p:cTn id="35" dur="228" fill="hold">
                                          <p:stCondLst>
                                            <p:cond delay="0"/>
                                          </p:stCondLst>
                                        </p:cTn>
                                        <p:tgtEl>
                                          <p:spTgt spid="43011">
                                            <p:txEl>
                                              <p:pRg st="7" end="7"/>
                                            </p:txEl>
                                          </p:spTgt>
                                        </p:tgtEl>
                                        <p:attrNameLst>
                                          <p:attrName>style.rotation</p:attrName>
                                        </p:attrNameLst>
                                      </p:cBhvr>
                                      <p:to>
                                        <p:strVal val="-45.0"/>
                                      </p:to>
                                    </p:set>
                                    <p:anim calcmode="lin" valueType="num">
                                      <p:cBhvr>
                                        <p:cTn id="36" dur="228" fill="hold">
                                          <p:stCondLst>
                                            <p:cond delay="228"/>
                                          </p:stCondLst>
                                        </p:cTn>
                                        <p:tgtEl>
                                          <p:spTgt spid="43011">
                                            <p:txEl>
                                              <p:pRg st="7" end="7"/>
                                            </p:txEl>
                                          </p:spTgt>
                                        </p:tgtEl>
                                        <p:attrNameLst>
                                          <p:attrName>style.rotation</p:attrName>
                                        </p:attrNameLst>
                                      </p:cBhvr>
                                      <p:tavLst>
                                        <p:tav tm="0">
                                          <p:val>
                                            <p:fltVal val="-45"/>
                                          </p:val>
                                        </p:tav>
                                        <p:tav tm="69900">
                                          <p:val>
                                            <p:fltVal val="45"/>
                                          </p:val>
                                        </p:tav>
                                        <p:tav tm="100000">
                                          <p:val>
                                            <p:fltVal val="0"/>
                                          </p:val>
                                        </p:tav>
                                      </p:tavLst>
                                    </p:anim>
                                    <p:anim calcmode="lin" valueType="num">
                                      <p:cBhvr>
                                        <p:cTn id="37" dur="228" fill="hold">
                                          <p:stCondLst>
                                            <p:cond delay="0"/>
                                          </p:stCondLst>
                                        </p:cTn>
                                        <p:tgtEl>
                                          <p:spTgt spid="43011">
                                            <p:txEl>
                                              <p:pRg st="7" end="7"/>
                                            </p:txEl>
                                          </p:spTgt>
                                        </p:tgtEl>
                                        <p:attrNameLst>
                                          <p:attrName>ppt_y</p:attrName>
                                        </p:attrNameLst>
                                      </p:cBhvr>
                                      <p:tavLst>
                                        <p:tav tm="0">
                                          <p:val>
                                            <p:strVal val="#ppt_y-1"/>
                                          </p:val>
                                        </p:tav>
                                        <p:tav tm="100000">
                                          <p:val>
                                            <p:strVal val="#ppt_y-(0.354*#ppt_w-0.172*#ppt_h)"/>
                                          </p:val>
                                        </p:tav>
                                      </p:tavLst>
                                    </p:anim>
                                    <p:anim calcmode="lin" valueType="num">
                                      <p:cBhvr>
                                        <p:cTn id="38" dur="78" decel="50000" autoRev="1" fill="hold">
                                          <p:stCondLst>
                                            <p:cond delay="228"/>
                                          </p:stCondLst>
                                        </p:cTn>
                                        <p:tgtEl>
                                          <p:spTgt spid="43011">
                                            <p:txEl>
                                              <p:pRg st="7" end="7"/>
                                            </p:txEl>
                                          </p:spTgt>
                                        </p:tgtEl>
                                        <p:attrNameLst>
                                          <p:attrName>ppt_y</p:attrName>
                                        </p:attrNameLst>
                                      </p:cBhvr>
                                      <p:tavLst>
                                        <p:tav tm="0">
                                          <p:val>
                                            <p:strVal val="#ppt_y-(0.354*#ppt_w-0.172*#ppt_h)"/>
                                          </p:val>
                                        </p:tav>
                                        <p:tav tm="100000">
                                          <p:val>
                                            <p:strVal val="#ppt_y-(0.354*#ppt_w-0.172*#ppt_h)-#ppt_h/2"/>
                                          </p:val>
                                        </p:tav>
                                      </p:tavLst>
                                    </p:anim>
                                    <p:anim calcmode="lin" valueType="num">
                                      <p:cBhvr>
                                        <p:cTn id="39" dur="68" fill="hold">
                                          <p:stCondLst>
                                            <p:cond delay="432"/>
                                          </p:stCondLst>
                                        </p:cTn>
                                        <p:tgtEl>
                                          <p:spTgt spid="43011">
                                            <p:txEl>
                                              <p:pRg st="7" end="7"/>
                                            </p:txEl>
                                          </p:spTgt>
                                        </p:tgtEl>
                                        <p:attrNameLst>
                                          <p:attrName>ppt_y</p:attrName>
                                        </p:attrNameLst>
                                      </p:cBhvr>
                                      <p:tavLst>
                                        <p:tav tm="0">
                                          <p:val>
                                            <p:strVal val="#ppt_y-(0.354*#ppt_w-0.172*#ppt_h)"/>
                                          </p:val>
                                        </p:tav>
                                        <p:tav tm="100000">
                                          <p:val>
                                            <p:strVal val="#ppt_y"/>
                                          </p:val>
                                        </p:tav>
                                      </p:tavLst>
                                    </p:anim>
                                  </p:childTnLst>
                                </p:cTn>
                              </p:par>
                            </p:childTnLst>
                          </p:cTn>
                        </p:par>
                        <p:par>
                          <p:cTn id="40" fill="hold" nodeType="afterGroup">
                            <p:stCondLst>
                              <p:cond delay="2500"/>
                            </p:stCondLst>
                            <p:childTnLst>
                              <p:par>
                                <p:cTn id="41" presetID="38" presetClass="entr" presetSubtype="0" accel="50000" fill="hold" nodeType="afterEffect">
                                  <p:stCondLst>
                                    <p:cond delay="0"/>
                                  </p:stCondLst>
                                  <p:childTnLst>
                                    <p:set>
                                      <p:cBhvr>
                                        <p:cTn id="42" dur="1" fill="hold">
                                          <p:stCondLst>
                                            <p:cond delay="0"/>
                                          </p:stCondLst>
                                        </p:cTn>
                                        <p:tgtEl>
                                          <p:spTgt spid="43011">
                                            <p:txEl>
                                              <p:pRg st="10" end="10"/>
                                            </p:txEl>
                                          </p:spTgt>
                                        </p:tgtEl>
                                        <p:attrNameLst>
                                          <p:attrName>style.visibility</p:attrName>
                                        </p:attrNameLst>
                                      </p:cBhvr>
                                      <p:to>
                                        <p:strVal val="visible"/>
                                      </p:to>
                                    </p:set>
                                    <p:set>
                                      <p:cBhvr>
                                        <p:cTn id="43" dur="228" fill="hold">
                                          <p:stCondLst>
                                            <p:cond delay="0"/>
                                          </p:stCondLst>
                                        </p:cTn>
                                        <p:tgtEl>
                                          <p:spTgt spid="43011">
                                            <p:txEl>
                                              <p:pRg st="10" end="10"/>
                                            </p:txEl>
                                          </p:spTgt>
                                        </p:tgtEl>
                                        <p:attrNameLst>
                                          <p:attrName>style.rotation</p:attrName>
                                        </p:attrNameLst>
                                      </p:cBhvr>
                                      <p:to>
                                        <p:strVal val="-45.0"/>
                                      </p:to>
                                    </p:set>
                                    <p:anim calcmode="lin" valueType="num">
                                      <p:cBhvr>
                                        <p:cTn id="44" dur="228" fill="hold">
                                          <p:stCondLst>
                                            <p:cond delay="228"/>
                                          </p:stCondLst>
                                        </p:cTn>
                                        <p:tgtEl>
                                          <p:spTgt spid="43011">
                                            <p:txEl>
                                              <p:pRg st="10" end="10"/>
                                            </p:txEl>
                                          </p:spTgt>
                                        </p:tgtEl>
                                        <p:attrNameLst>
                                          <p:attrName>style.rotation</p:attrName>
                                        </p:attrNameLst>
                                      </p:cBhvr>
                                      <p:tavLst>
                                        <p:tav tm="0">
                                          <p:val>
                                            <p:fltVal val="-45"/>
                                          </p:val>
                                        </p:tav>
                                        <p:tav tm="69900">
                                          <p:val>
                                            <p:fltVal val="45"/>
                                          </p:val>
                                        </p:tav>
                                        <p:tav tm="100000">
                                          <p:val>
                                            <p:fltVal val="0"/>
                                          </p:val>
                                        </p:tav>
                                      </p:tavLst>
                                    </p:anim>
                                    <p:anim calcmode="lin" valueType="num">
                                      <p:cBhvr>
                                        <p:cTn id="45" dur="228" fill="hold">
                                          <p:stCondLst>
                                            <p:cond delay="0"/>
                                          </p:stCondLst>
                                        </p:cTn>
                                        <p:tgtEl>
                                          <p:spTgt spid="43011">
                                            <p:txEl>
                                              <p:pRg st="10" end="10"/>
                                            </p:txEl>
                                          </p:spTgt>
                                        </p:tgtEl>
                                        <p:attrNameLst>
                                          <p:attrName>ppt_y</p:attrName>
                                        </p:attrNameLst>
                                      </p:cBhvr>
                                      <p:tavLst>
                                        <p:tav tm="0">
                                          <p:val>
                                            <p:strVal val="#ppt_y-1"/>
                                          </p:val>
                                        </p:tav>
                                        <p:tav tm="100000">
                                          <p:val>
                                            <p:strVal val="#ppt_y-(0.354*#ppt_w-0.172*#ppt_h)"/>
                                          </p:val>
                                        </p:tav>
                                      </p:tavLst>
                                    </p:anim>
                                    <p:anim calcmode="lin" valueType="num">
                                      <p:cBhvr>
                                        <p:cTn id="46" dur="78" decel="50000" autoRev="1" fill="hold">
                                          <p:stCondLst>
                                            <p:cond delay="228"/>
                                          </p:stCondLst>
                                        </p:cTn>
                                        <p:tgtEl>
                                          <p:spTgt spid="43011">
                                            <p:txEl>
                                              <p:pRg st="10" end="10"/>
                                            </p:txEl>
                                          </p:spTgt>
                                        </p:tgtEl>
                                        <p:attrNameLst>
                                          <p:attrName>ppt_y</p:attrName>
                                        </p:attrNameLst>
                                      </p:cBhvr>
                                      <p:tavLst>
                                        <p:tav tm="0">
                                          <p:val>
                                            <p:strVal val="#ppt_y-(0.354*#ppt_w-0.172*#ppt_h)"/>
                                          </p:val>
                                        </p:tav>
                                        <p:tav tm="100000">
                                          <p:val>
                                            <p:strVal val="#ppt_y-(0.354*#ppt_w-0.172*#ppt_h)-#ppt_h/2"/>
                                          </p:val>
                                        </p:tav>
                                      </p:tavLst>
                                    </p:anim>
                                    <p:anim calcmode="lin" valueType="num">
                                      <p:cBhvr>
                                        <p:cTn id="47" dur="68" fill="hold">
                                          <p:stCondLst>
                                            <p:cond delay="432"/>
                                          </p:stCondLst>
                                        </p:cTn>
                                        <p:tgtEl>
                                          <p:spTgt spid="43011">
                                            <p:txEl>
                                              <p:pRg st="10" end="10"/>
                                            </p:txEl>
                                          </p:spTgt>
                                        </p:tgtEl>
                                        <p:attrNameLst>
                                          <p:attrName>ppt_y</p:attrName>
                                        </p:attrNameLst>
                                      </p:cBhvr>
                                      <p:tavLst>
                                        <p:tav tm="0">
                                          <p:val>
                                            <p:strVal val="#ppt_y-(0.354*#ppt_w-0.172*#ppt_h)"/>
                                          </p:val>
                                        </p:tav>
                                        <p:tav tm="100000">
                                          <p:val>
                                            <p:strVal val="#ppt_y"/>
                                          </p:val>
                                        </p:tav>
                                      </p:tavLst>
                                    </p:anim>
                                  </p:childTnLst>
                                </p:cTn>
                              </p:par>
                              <p:par>
                                <p:cTn id="48" presetID="8" presetClass="entr" presetSubtype="16" fill="hold" nodeType="withEffect">
                                  <p:stCondLst>
                                    <p:cond delay="0"/>
                                  </p:stCondLst>
                                  <p:childTnLst>
                                    <p:set>
                                      <p:cBhvr>
                                        <p:cTn id="49" dur="1" fill="hold">
                                          <p:stCondLst>
                                            <p:cond delay="0"/>
                                          </p:stCondLst>
                                        </p:cTn>
                                        <p:tgtEl>
                                          <p:spTgt spid="43013"/>
                                        </p:tgtEl>
                                        <p:attrNameLst>
                                          <p:attrName>style.visibility</p:attrName>
                                        </p:attrNameLst>
                                      </p:cBhvr>
                                      <p:to>
                                        <p:strVal val="visible"/>
                                      </p:to>
                                    </p:set>
                                    <p:animEffect transition="in" filter="diamond(in)">
                                      <p:cBhvr>
                                        <p:cTn id="50" dur="1000"/>
                                        <p:tgtEl>
                                          <p:spTgt spid="43013"/>
                                        </p:tgtEl>
                                      </p:cBhvr>
                                    </p:animEffect>
                                  </p:childTnLst>
                                </p:cTn>
                              </p:par>
                            </p:childTnLst>
                          </p:cTn>
                        </p:par>
                        <p:par>
                          <p:cTn id="51" fill="hold" nodeType="afterGroup">
                            <p:stCondLst>
                              <p:cond delay="3500"/>
                            </p:stCondLst>
                            <p:childTnLst>
                              <p:par>
                                <p:cTn id="52" presetID="10" presetClass="entr" presetSubtype="0" fill="hold" nodeType="afterEffect">
                                  <p:stCondLst>
                                    <p:cond delay="0"/>
                                  </p:stCondLst>
                                  <p:childTnLst>
                                    <p:set>
                                      <p:cBhvr>
                                        <p:cTn id="53" dur="1" fill="hold">
                                          <p:stCondLst>
                                            <p:cond delay="0"/>
                                          </p:stCondLst>
                                        </p:cTn>
                                        <p:tgtEl>
                                          <p:spTgt spid="43011">
                                            <p:txEl>
                                              <p:pRg st="2" end="2"/>
                                            </p:txEl>
                                          </p:spTgt>
                                        </p:tgtEl>
                                        <p:attrNameLst>
                                          <p:attrName>style.visibility</p:attrName>
                                        </p:attrNameLst>
                                      </p:cBhvr>
                                      <p:to>
                                        <p:strVal val="visible"/>
                                      </p:to>
                                    </p:set>
                                    <p:animEffect transition="in" filter="fade">
                                      <p:cBhvr>
                                        <p:cTn id="54" dur="1000"/>
                                        <p:tgtEl>
                                          <p:spTgt spid="43011">
                                            <p:txEl>
                                              <p:pRg st="2" end="2"/>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43011">
                                            <p:txEl>
                                              <p:pRg st="3" end="3"/>
                                            </p:txEl>
                                          </p:spTgt>
                                        </p:tgtEl>
                                        <p:attrNameLst>
                                          <p:attrName>style.visibility</p:attrName>
                                        </p:attrNameLst>
                                      </p:cBhvr>
                                      <p:to>
                                        <p:strVal val="visible"/>
                                      </p:to>
                                    </p:set>
                                    <p:animEffect transition="in" filter="fade">
                                      <p:cBhvr>
                                        <p:cTn id="57" dur="1000"/>
                                        <p:tgtEl>
                                          <p:spTgt spid="43011">
                                            <p:txEl>
                                              <p:pRg st="3" end="3"/>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43011">
                                            <p:txEl>
                                              <p:pRg st="5" end="5"/>
                                            </p:txEl>
                                          </p:spTgt>
                                        </p:tgtEl>
                                        <p:attrNameLst>
                                          <p:attrName>style.visibility</p:attrName>
                                        </p:attrNameLst>
                                      </p:cBhvr>
                                      <p:to>
                                        <p:strVal val="visible"/>
                                      </p:to>
                                    </p:set>
                                    <p:animEffect transition="in" filter="fade">
                                      <p:cBhvr>
                                        <p:cTn id="60" dur="1000"/>
                                        <p:tgtEl>
                                          <p:spTgt spid="43011">
                                            <p:txEl>
                                              <p:pRg st="5" end="5"/>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43011">
                                            <p:txEl>
                                              <p:pRg st="6" end="6"/>
                                            </p:txEl>
                                          </p:spTgt>
                                        </p:tgtEl>
                                        <p:attrNameLst>
                                          <p:attrName>style.visibility</p:attrName>
                                        </p:attrNameLst>
                                      </p:cBhvr>
                                      <p:to>
                                        <p:strVal val="visible"/>
                                      </p:to>
                                    </p:set>
                                    <p:animEffect transition="in" filter="fade">
                                      <p:cBhvr>
                                        <p:cTn id="63" dur="1000"/>
                                        <p:tgtEl>
                                          <p:spTgt spid="43011">
                                            <p:txEl>
                                              <p:pRg st="6" end="6"/>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43011">
                                            <p:txEl>
                                              <p:pRg st="8" end="8"/>
                                            </p:txEl>
                                          </p:spTgt>
                                        </p:tgtEl>
                                        <p:attrNameLst>
                                          <p:attrName>style.visibility</p:attrName>
                                        </p:attrNameLst>
                                      </p:cBhvr>
                                      <p:to>
                                        <p:strVal val="visible"/>
                                      </p:to>
                                    </p:set>
                                    <p:animEffect transition="in" filter="fade">
                                      <p:cBhvr>
                                        <p:cTn id="66" dur="1000"/>
                                        <p:tgtEl>
                                          <p:spTgt spid="43011">
                                            <p:txEl>
                                              <p:pRg st="8" end="8"/>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43011">
                                            <p:txEl>
                                              <p:pRg st="9" end="9"/>
                                            </p:txEl>
                                          </p:spTgt>
                                        </p:tgtEl>
                                        <p:attrNameLst>
                                          <p:attrName>style.visibility</p:attrName>
                                        </p:attrNameLst>
                                      </p:cBhvr>
                                      <p:to>
                                        <p:strVal val="visible"/>
                                      </p:to>
                                    </p:set>
                                    <p:animEffect transition="in" filter="fade">
                                      <p:cBhvr>
                                        <p:cTn id="69" dur="1000"/>
                                        <p:tgtEl>
                                          <p:spTgt spid="43011">
                                            <p:txEl>
                                              <p:pRg st="9" end="9"/>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43011">
                                            <p:txEl>
                                              <p:pRg st="11" end="11"/>
                                            </p:txEl>
                                          </p:spTgt>
                                        </p:tgtEl>
                                        <p:attrNameLst>
                                          <p:attrName>style.visibility</p:attrName>
                                        </p:attrNameLst>
                                      </p:cBhvr>
                                      <p:to>
                                        <p:strVal val="visible"/>
                                      </p:to>
                                    </p:set>
                                    <p:animEffect transition="in" filter="fade">
                                      <p:cBhvr>
                                        <p:cTn id="72" dur="1000"/>
                                        <p:tgtEl>
                                          <p:spTgt spid="43011">
                                            <p:txEl>
                                              <p:pRg st="11" end="11"/>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43011">
                                            <p:txEl>
                                              <p:pRg st="12" end="12"/>
                                            </p:txEl>
                                          </p:spTgt>
                                        </p:tgtEl>
                                        <p:attrNameLst>
                                          <p:attrName>style.visibility</p:attrName>
                                        </p:attrNameLst>
                                      </p:cBhvr>
                                      <p:to>
                                        <p:strVal val="visible"/>
                                      </p:to>
                                    </p:set>
                                    <p:animEffect transition="in" filter="fade">
                                      <p:cBhvr>
                                        <p:cTn id="75" dur="1000"/>
                                        <p:tgtEl>
                                          <p:spTgt spid="430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9E227D8C-5895-1049-9C59-4DA45C094CD5}"/>
              </a:ext>
            </a:extLst>
          </p:cNvPr>
          <p:cNvSpPr>
            <a:spLocks noGrp="1" noChangeArrowheads="1"/>
          </p:cNvSpPr>
          <p:nvPr>
            <p:ph type="title"/>
          </p:nvPr>
        </p:nvSpPr>
        <p:spPr>
          <a:xfrm>
            <a:off x="457200" y="268055"/>
            <a:ext cx="8229600" cy="1036638"/>
          </a:xfrm>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US" altLang="en-US" dirty="0"/>
              <a:t>Some Suggestions: </a:t>
            </a:r>
          </a:p>
        </p:txBody>
      </p:sp>
      <p:sp>
        <p:nvSpPr>
          <p:cNvPr id="43011" name="Rectangle 3">
            <a:extLst>
              <a:ext uri="{FF2B5EF4-FFF2-40B4-BE49-F238E27FC236}">
                <a16:creationId xmlns:a16="http://schemas.microsoft.com/office/drawing/2014/main" id="{FB3A1E2E-5337-E74E-97C4-5CF048501604}"/>
              </a:ext>
            </a:extLst>
          </p:cNvPr>
          <p:cNvSpPr>
            <a:spLocks noGrp="1" noChangeArrowheads="1"/>
          </p:cNvSpPr>
          <p:nvPr>
            <p:ph type="body" idx="1"/>
          </p:nvPr>
        </p:nvSpPr>
        <p:spPr>
          <a:xfrm>
            <a:off x="152400" y="1600202"/>
            <a:ext cx="8686800" cy="5105390"/>
          </a:xfrm>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ormAutofit/>
          </a:bodyPr>
          <a:lstStyle/>
          <a:p>
            <a:pPr eaLnBrk="1" hangingPunct="1">
              <a:lnSpc>
                <a:spcPct val="80000"/>
              </a:lnSpc>
              <a:buFontTx/>
              <a:buNone/>
            </a:pPr>
            <a:r>
              <a:rPr lang="en-US" altLang="en-US" sz="2400" dirty="0"/>
              <a:t>  </a:t>
            </a:r>
          </a:p>
          <a:p>
            <a:pPr eaLnBrk="1" hangingPunct="1">
              <a:lnSpc>
                <a:spcPct val="80000"/>
              </a:lnSpc>
              <a:buFontTx/>
              <a:buNone/>
            </a:pPr>
            <a:endParaRPr lang="en-US" altLang="en-US" sz="2400" dirty="0"/>
          </a:p>
        </p:txBody>
      </p:sp>
      <p:sp>
        <p:nvSpPr>
          <p:cNvPr id="43015" name="Line 7">
            <a:extLst>
              <a:ext uri="{FF2B5EF4-FFF2-40B4-BE49-F238E27FC236}">
                <a16:creationId xmlns:a16="http://schemas.microsoft.com/office/drawing/2014/main" id="{021232C0-1A64-4F41-B526-4678BE5398F5}"/>
              </a:ext>
            </a:extLst>
          </p:cNvPr>
          <p:cNvSpPr>
            <a:spLocks noChangeShapeType="1"/>
          </p:cNvSpPr>
          <p:nvPr/>
        </p:nvSpPr>
        <p:spPr bwMode="auto">
          <a:xfrm>
            <a:off x="457200" y="990600"/>
            <a:ext cx="8229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Garamond" charset="0"/>
              <a:ea typeface="ＭＳ Ｐゴシック" charset="0"/>
            </a:endParaRPr>
          </a:p>
        </p:txBody>
      </p:sp>
      <p:sp>
        <p:nvSpPr>
          <p:cNvPr id="2" name="Rectangle 1">
            <a:extLst>
              <a:ext uri="{FF2B5EF4-FFF2-40B4-BE49-F238E27FC236}">
                <a16:creationId xmlns:a16="http://schemas.microsoft.com/office/drawing/2014/main" id="{8039A389-094C-AD41-A9A7-8683E1C47C5A}"/>
              </a:ext>
            </a:extLst>
          </p:cNvPr>
          <p:cNvSpPr/>
          <p:nvPr/>
        </p:nvSpPr>
        <p:spPr>
          <a:xfrm>
            <a:off x="990600" y="1876836"/>
            <a:ext cx="7086600" cy="4247317"/>
          </a:xfrm>
          <a:prstGeom prst="rect">
            <a:avLst/>
          </a:prstGeom>
        </p:spPr>
        <p:txBody>
          <a:bodyPr wrap="square">
            <a:spAutoFit/>
          </a:bodyPr>
          <a:lstStyle/>
          <a:p>
            <a:pPr marL="342900" marR="0" lvl="0" indent="-342900">
              <a:spcBef>
                <a:spcPts val="0"/>
              </a:spcBef>
              <a:spcAft>
                <a:spcPts val="0"/>
              </a:spcAft>
              <a:buSzPts val="800"/>
              <a:buFont typeface="Symbol" pitchFamily="2" charset="2"/>
              <a:buChar char=""/>
              <a:tabLst>
                <a:tab pos="228600" algn="l"/>
              </a:tabLst>
            </a:pPr>
            <a:r>
              <a:rPr lang="en-US" i="1" dirty="0">
                <a:latin typeface="Times New Roman" panose="02020603050405020304" pitchFamily="18" charset="0"/>
                <a:ea typeface="Times New Roman" panose="02020603050405020304" pitchFamily="18" charset="0"/>
              </a:rPr>
              <a:t>Talk about yourself – about what you feel, need, want, and think.</a:t>
            </a:r>
            <a:endParaRPr lang="en-US" sz="16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i="1" dirty="0">
                <a:latin typeface="Times New Roman" panose="02020603050405020304" pitchFamily="18" charset="0"/>
                <a:ea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800"/>
              <a:buFont typeface="Symbol" pitchFamily="2" charset="2"/>
              <a:buChar char=""/>
              <a:tabLst>
                <a:tab pos="228600" algn="l"/>
              </a:tabLst>
            </a:pPr>
            <a:r>
              <a:rPr lang="en-US" i="1" dirty="0">
                <a:latin typeface="Times New Roman" panose="02020603050405020304" pitchFamily="18" charset="0"/>
                <a:ea typeface="Times New Roman" panose="02020603050405020304" pitchFamily="18" charset="0"/>
              </a:rPr>
              <a:t>“I have a problem, I feel angry. I need more clarity from you about meeting times. I want to be able to plan the rest of my day.  I think this problem is serious.”</a:t>
            </a:r>
            <a:endParaRPr lang="en-US" sz="16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i="1" dirty="0">
                <a:latin typeface="Times New Roman" panose="02020603050405020304" pitchFamily="18" charset="0"/>
                <a:ea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800"/>
              <a:buFont typeface="Symbol" pitchFamily="2" charset="2"/>
              <a:buChar char=""/>
              <a:tabLst>
                <a:tab pos="228600" algn="l"/>
              </a:tabLst>
            </a:pPr>
            <a:r>
              <a:rPr lang="en-US" i="1" dirty="0">
                <a:latin typeface="Times New Roman" panose="02020603050405020304" pitchFamily="18" charset="0"/>
                <a:ea typeface="Times New Roman" panose="02020603050405020304" pitchFamily="18" charset="0"/>
              </a:rPr>
              <a:t>Begin your sentences with “I”, rather than with “you.” “I feel hurt and neglected when you don’t let me know you will be late for dinner” is more likely to be heard </a:t>
            </a:r>
            <a:r>
              <a:rPr lang="en-US" i="1" dirty="0" err="1">
                <a:latin typeface="Times New Roman" panose="02020603050405020304" pitchFamily="18" charset="0"/>
                <a:ea typeface="Times New Roman" panose="02020603050405020304" pitchFamily="18" charset="0"/>
              </a:rPr>
              <a:t>than,“You</a:t>
            </a:r>
            <a:r>
              <a:rPr lang="en-US" i="1" dirty="0">
                <a:latin typeface="Times New Roman" panose="02020603050405020304" pitchFamily="18" charset="0"/>
                <a:ea typeface="Times New Roman" panose="02020603050405020304" pitchFamily="18" charset="0"/>
              </a:rPr>
              <a:t> don’t care about me anymore.  You are late on purpose to ruin dinner and hurt my feelings!”</a:t>
            </a:r>
            <a:endParaRPr lang="en-US" sz="16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i="1" dirty="0">
                <a:latin typeface="Times New Roman" panose="02020603050405020304" pitchFamily="18" charset="0"/>
                <a:ea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800"/>
              <a:buFont typeface="Symbol" pitchFamily="2" charset="2"/>
              <a:buChar char=""/>
              <a:tabLst>
                <a:tab pos="228600" algn="l"/>
              </a:tabLst>
            </a:pPr>
            <a:r>
              <a:rPr lang="en-US" i="1" dirty="0">
                <a:latin typeface="Times New Roman" panose="02020603050405020304" pitchFamily="18" charset="0"/>
                <a:ea typeface="Times New Roman" panose="02020603050405020304" pitchFamily="18" charset="0"/>
              </a:rPr>
              <a:t>Use neutral language, and be as specific as possible. “I can </a:t>
            </a:r>
            <a:r>
              <a:rPr lang="en-US" i="1" u="sng" dirty="0">
                <a:latin typeface="Times New Roman" panose="02020603050405020304" pitchFamily="18" charset="0"/>
                <a:ea typeface="Times New Roman" panose="02020603050405020304" pitchFamily="18" charset="0"/>
              </a:rPr>
              <a:t>never</a:t>
            </a:r>
            <a:r>
              <a:rPr lang="en-US" i="1" dirty="0">
                <a:latin typeface="Times New Roman" panose="02020603050405020304" pitchFamily="18" charset="0"/>
                <a:ea typeface="Times New Roman" panose="02020603050405020304" pitchFamily="18" charset="0"/>
              </a:rPr>
              <a:t> count on you” is vague, but “I got angry when you forgot our meeting yesterday” provides specific information about how someone’s actions made you feel.</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11648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500"/>
                                        <p:tgtEl>
                                          <p:spTgt spid="43010"/>
                                        </p:tgtEl>
                                      </p:cBhvr>
                                    </p:animEffect>
                                  </p:childTnLst>
                                </p:cTn>
                              </p:par>
                            </p:childTnLst>
                          </p:cTn>
                        </p:par>
                        <p:par>
                          <p:cTn id="8" fill="hold" nodeType="afterGroup">
                            <p:stCondLst>
                              <p:cond delay="500"/>
                            </p:stCondLst>
                            <p:childTnLst>
                              <p:par>
                                <p:cTn id="9" presetID="38" presetClass="entr" presetSubtype="0" accel="50000" fill="hold" nodeType="afterEffect">
                                  <p:stCondLst>
                                    <p:cond delay="0"/>
                                  </p:stCondLst>
                                  <p:childTnLst>
                                    <p:set>
                                      <p:cBhvr>
                                        <p:cTn id="10" dur="1" fill="hold">
                                          <p:stCondLst>
                                            <p:cond delay="0"/>
                                          </p:stCondLst>
                                        </p:cTn>
                                        <p:tgtEl>
                                          <p:spTgt spid="43011">
                                            <p:txEl>
                                              <p:pRg st="0" end="0"/>
                                            </p:txEl>
                                          </p:spTgt>
                                        </p:tgtEl>
                                        <p:attrNameLst>
                                          <p:attrName>style.visibility</p:attrName>
                                        </p:attrNameLst>
                                      </p:cBhvr>
                                      <p:to>
                                        <p:strVal val="visible"/>
                                      </p:to>
                                    </p:set>
                                    <p:set>
                                      <p:cBhvr>
                                        <p:cTn id="11" dur="228" fill="hold">
                                          <p:stCondLst>
                                            <p:cond delay="0"/>
                                          </p:stCondLst>
                                        </p:cTn>
                                        <p:tgtEl>
                                          <p:spTgt spid="43011">
                                            <p:txEl>
                                              <p:pRg st="0" end="0"/>
                                            </p:txEl>
                                          </p:spTgt>
                                        </p:tgtEl>
                                        <p:attrNameLst>
                                          <p:attrName>style.rotation</p:attrName>
                                        </p:attrNameLst>
                                      </p:cBhvr>
                                      <p:to>
                                        <p:strVal val="-45.0"/>
                                      </p:to>
                                    </p:set>
                                    <p:anim calcmode="lin" valueType="num">
                                      <p:cBhvr>
                                        <p:cTn id="12" dur="228" fill="hold">
                                          <p:stCondLst>
                                            <p:cond delay="228"/>
                                          </p:stCondLst>
                                        </p:cTn>
                                        <p:tgtEl>
                                          <p:spTgt spid="43011">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3" dur="228" fill="hold">
                                          <p:stCondLst>
                                            <p:cond delay="0"/>
                                          </p:stCondLst>
                                        </p:cTn>
                                        <p:tgtEl>
                                          <p:spTgt spid="43011">
                                            <p:txEl>
                                              <p:pRg st="0" end="0"/>
                                            </p:txEl>
                                          </p:spTgt>
                                        </p:tgtEl>
                                        <p:attrNameLst>
                                          <p:attrName>ppt_y</p:attrName>
                                        </p:attrNameLst>
                                      </p:cBhvr>
                                      <p:tavLst>
                                        <p:tav tm="0">
                                          <p:val>
                                            <p:strVal val="#ppt_y-1"/>
                                          </p:val>
                                        </p:tav>
                                        <p:tav tm="100000">
                                          <p:val>
                                            <p:strVal val="#ppt_y-(0.354*#ppt_w-0.172*#ppt_h)"/>
                                          </p:val>
                                        </p:tav>
                                      </p:tavLst>
                                    </p:anim>
                                    <p:anim calcmode="lin" valueType="num">
                                      <p:cBhvr>
                                        <p:cTn id="14" dur="78" decel="50000" autoRev="1" fill="hold">
                                          <p:stCondLst>
                                            <p:cond delay="228"/>
                                          </p:stCondLst>
                                        </p:cTn>
                                        <p:tgtEl>
                                          <p:spTgt spid="43011">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5" dur="68" fill="hold">
                                          <p:stCondLst>
                                            <p:cond delay="432"/>
                                          </p:stCondLst>
                                        </p:cTn>
                                        <p:tgtEl>
                                          <p:spTgt spid="43011">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407893" cy="5153423"/>
          </a:xfrm>
        </p:spPr>
        <p:txBody>
          <a:bodyPr>
            <a:normAutofit/>
          </a:bodyPr>
          <a:lstStyle/>
          <a:p>
            <a:pPr marL="342900" indent="-342900">
              <a:lnSpc>
                <a:spcPct val="120000"/>
              </a:lnSpc>
              <a:defRPr/>
            </a:pPr>
            <a:r>
              <a:rPr lang="en-US" sz="2500" dirty="0">
                <a:latin typeface="Helvetica Light"/>
                <a:cs typeface="Helvetica Light"/>
              </a:rPr>
              <a:t>Conflict and “Difficult People” </a:t>
            </a:r>
          </a:p>
          <a:p>
            <a:pPr marL="342900" indent="-342900">
              <a:lnSpc>
                <a:spcPct val="120000"/>
              </a:lnSpc>
              <a:defRPr/>
            </a:pPr>
            <a:r>
              <a:rPr lang="en-US" sz="2500" dirty="0">
                <a:latin typeface="Helvetica Light"/>
                <a:cs typeface="Helvetica Light"/>
              </a:rPr>
              <a:t>Formula for Resolving Conflict </a:t>
            </a:r>
          </a:p>
          <a:p>
            <a:pPr marL="342900" indent="-342900">
              <a:lnSpc>
                <a:spcPct val="120000"/>
              </a:lnSpc>
              <a:defRPr/>
            </a:pPr>
            <a:r>
              <a:rPr lang="en-US" sz="2500" dirty="0">
                <a:latin typeface="Helvetica Light"/>
                <a:cs typeface="Helvetica Light"/>
              </a:rPr>
              <a:t>"Things I Should Be Ready To Put on the Table” Worksheet </a:t>
            </a:r>
          </a:p>
          <a:p>
            <a:pPr marL="342900" indent="-342900">
              <a:lnSpc>
                <a:spcPct val="120000"/>
              </a:lnSpc>
              <a:defRPr/>
            </a:pPr>
            <a:r>
              <a:rPr lang="en-US" sz="2500" dirty="0">
                <a:latin typeface="Helvetica Light"/>
                <a:cs typeface="Helvetica Light"/>
              </a:rPr>
              <a:t>Case Study between Parent and Regional Center</a:t>
            </a:r>
          </a:p>
          <a:p>
            <a:pPr marL="617220" lvl="1" indent="-342900">
              <a:lnSpc>
                <a:spcPct val="120000"/>
              </a:lnSpc>
              <a:defRPr/>
            </a:pPr>
            <a:r>
              <a:rPr lang="en-US" sz="2300" dirty="0">
                <a:latin typeface="Helvetica Light"/>
                <a:cs typeface="Helvetica Light"/>
              </a:rPr>
              <a:t>Prepare for Negotiation </a:t>
            </a:r>
          </a:p>
          <a:p>
            <a:pPr marL="342900" indent="-342900">
              <a:lnSpc>
                <a:spcPct val="120000"/>
              </a:lnSpc>
              <a:defRPr/>
            </a:pPr>
            <a:r>
              <a:rPr lang="en-US" sz="2500" dirty="0">
                <a:latin typeface="Helvetica Light"/>
                <a:cs typeface="Helvetica Light"/>
              </a:rPr>
              <a:t>Tips for E-mail Communication </a:t>
            </a:r>
          </a:p>
          <a:p>
            <a:pPr marL="342900" indent="-342900">
              <a:lnSpc>
                <a:spcPct val="120000"/>
              </a:lnSpc>
              <a:defRPr/>
            </a:pPr>
            <a:r>
              <a:rPr lang="en-US" sz="2500" dirty="0">
                <a:latin typeface="Helvetica Light"/>
                <a:cs typeface="Helvetica Light"/>
              </a:rPr>
              <a:t>Next Steps &amp; Implementation of What Was Learned Today </a:t>
            </a:r>
          </a:p>
          <a:p>
            <a:pPr marL="0" indent="0">
              <a:buFontTx/>
              <a:buNone/>
              <a:defRPr/>
            </a:pPr>
            <a:endParaRPr lang="en-US" sz="2200" dirty="0">
              <a:latin typeface="Helvetica Light"/>
              <a:cs typeface="Helvetica Light"/>
            </a:endParaRPr>
          </a:p>
        </p:txBody>
      </p:sp>
      <p:sp>
        <p:nvSpPr>
          <p:cNvPr id="5" name="TextBox 4"/>
          <p:cNvSpPr txBox="1"/>
          <p:nvPr/>
        </p:nvSpPr>
        <p:spPr>
          <a:xfrm>
            <a:off x="533400" y="381000"/>
            <a:ext cx="8153400" cy="892552"/>
          </a:xfrm>
          <a:prstGeom prst="rect">
            <a:avLst/>
          </a:prstGeom>
          <a:noFill/>
        </p:spPr>
        <p:txBody>
          <a:bodyPr wrap="square" rtlCol="0">
            <a:spAutoFit/>
          </a:bodyPr>
          <a:lstStyle/>
          <a:p>
            <a:pPr algn="ctr"/>
            <a:r>
              <a:rPr lang="en-US" sz="5200">
                <a:solidFill>
                  <a:srgbClr val="FFFFFF"/>
                </a:solidFill>
                <a:latin typeface="+mj-lt"/>
              </a:rPr>
              <a:t>Agenda Continued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3124200" y="6248400"/>
            <a:ext cx="2895600" cy="457200"/>
          </a:xfrm>
        </p:spPr>
        <p:txBody>
          <a:bodyPr/>
          <a:lstStyle/>
          <a:p>
            <a:pPr>
              <a:defRPr/>
            </a:pPr>
            <a:fld id="{C53F25EF-9BB8-C546-A5E3-A0A477CB53A2}" type="slidenum">
              <a:rPr lang="en-US" smtClean="0"/>
              <a:pPr>
                <a:defRPr/>
              </a:pPr>
              <a:t>30</a:t>
            </a:fld>
            <a:endParaRPr lang="en-US"/>
          </a:p>
        </p:txBody>
      </p:sp>
      <p:sp>
        <p:nvSpPr>
          <p:cNvPr id="2" name="Footer Placeholder 1"/>
          <p:cNvSpPr>
            <a:spLocks noGrp="1"/>
          </p:cNvSpPr>
          <p:nvPr>
            <p:ph type="ftr" sz="quarter" idx="12"/>
          </p:nvPr>
        </p:nvSpPr>
        <p:spPr>
          <a:xfrm>
            <a:off x="6553200" y="6248400"/>
            <a:ext cx="2133600" cy="457200"/>
          </a:xfrm>
        </p:spPr>
        <p:txBody>
          <a:bodyPr/>
          <a:lstStyle/>
          <a:p>
            <a:pPr algn="r">
              <a:defRPr/>
            </a:pPr>
            <a:r>
              <a:rPr lang="en-US"/>
              <a:t>www.purchinconsulting.com</a:t>
            </a:r>
          </a:p>
        </p:txBody>
      </p:sp>
      <p:sp>
        <p:nvSpPr>
          <p:cNvPr id="3" name="Title 2"/>
          <p:cNvSpPr>
            <a:spLocks noGrp="1"/>
          </p:cNvSpPr>
          <p:nvPr>
            <p:ph type="title"/>
          </p:nvPr>
        </p:nvSpPr>
        <p:spPr>
          <a:xfrm>
            <a:off x="685802" y="2133600"/>
            <a:ext cx="6135687" cy="990600"/>
          </a:xfrm>
        </p:spPr>
        <p:txBody>
          <a:bodyPr/>
          <a:lstStyle/>
          <a:p>
            <a:pPr algn="ctr">
              <a:lnSpc>
                <a:spcPct val="80000"/>
              </a:lnSpc>
              <a:defRPr/>
            </a:pPr>
            <a:r>
              <a:rPr lang="en-US" sz="4400">
                <a:solidFill>
                  <a:schemeClr val="accent1">
                    <a:lumMod val="50000"/>
                  </a:schemeClr>
                </a:solidFill>
              </a:rPr>
              <a:t>SMALL GROUP WORK:</a:t>
            </a:r>
            <a:br>
              <a:rPr lang="en-US" sz="4400">
                <a:solidFill>
                  <a:schemeClr val="accent1">
                    <a:lumMod val="50000"/>
                  </a:schemeClr>
                </a:solidFill>
              </a:rPr>
            </a:br>
            <a:r>
              <a:rPr lang="en-US" sz="5400"/>
              <a:t>IDENTIFYING INTERESTS </a:t>
            </a:r>
            <a:br>
              <a:rPr lang="en-US" sz="5400"/>
            </a:br>
            <a:r>
              <a:rPr lang="en-US" sz="5400"/>
              <a:t>FROM POSITIONS</a:t>
            </a:r>
          </a:p>
        </p:txBody>
      </p:sp>
      <p:sp>
        <p:nvSpPr>
          <p:cNvPr id="63492" name="TextBox 6"/>
          <p:cNvSpPr txBox="1">
            <a:spLocks noChangeArrowheads="1"/>
          </p:cNvSpPr>
          <p:nvPr/>
        </p:nvSpPr>
        <p:spPr bwMode="auto">
          <a:xfrm>
            <a:off x="2590800" y="5181600"/>
            <a:ext cx="1955170" cy="477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en-US" sz="2500">
                <a:latin typeface="+mn-lt"/>
              </a:rPr>
              <a:t>See Handout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44" name="Rectangle 8"/>
          <p:cNvSpPr>
            <a:spLocks noGrp="1" noChangeArrowheads="1"/>
          </p:cNvSpPr>
          <p:nvPr>
            <p:ph sz="half" idx="1"/>
          </p:nvPr>
        </p:nvSpPr>
        <p:spPr>
          <a:xfrm>
            <a:off x="457200" y="1828800"/>
            <a:ext cx="4038600" cy="4724400"/>
          </a:xfrm>
        </p:spPr>
        <p:txBody>
          <a:bodyPr>
            <a:normAutofit lnSpcReduction="10000"/>
          </a:bodyPr>
          <a:lstStyle/>
          <a:p>
            <a:pPr eaLnBrk="1" hangingPunct="1">
              <a:lnSpc>
                <a:spcPct val="80000"/>
              </a:lnSpc>
              <a:buFontTx/>
              <a:buNone/>
              <a:defRPr/>
            </a:pPr>
            <a:r>
              <a:rPr lang="en-US" sz="2400" b="1" u="sng">
                <a:cs typeface="+mn-cs"/>
              </a:rPr>
              <a:t>THE MYTHS:</a:t>
            </a:r>
          </a:p>
          <a:p>
            <a:pPr eaLnBrk="1" hangingPunct="1">
              <a:lnSpc>
                <a:spcPct val="80000"/>
              </a:lnSpc>
              <a:buFontTx/>
              <a:buNone/>
              <a:defRPr/>
            </a:pPr>
            <a:endParaRPr lang="en-US" sz="2400">
              <a:cs typeface="+mn-cs"/>
            </a:endParaRPr>
          </a:p>
          <a:p>
            <a:pPr eaLnBrk="1" hangingPunct="1">
              <a:lnSpc>
                <a:spcPct val="110000"/>
              </a:lnSpc>
              <a:spcAft>
                <a:spcPct val="35000"/>
              </a:spcAft>
              <a:defRPr/>
            </a:pPr>
            <a:r>
              <a:rPr lang="en-US" sz="2000" b="1">
                <a:latin typeface="Helvetica Light"/>
                <a:cs typeface="Helvetica Light"/>
              </a:rPr>
              <a:t>C</a:t>
            </a:r>
            <a:r>
              <a:rPr lang="en-US" sz="2000" b="1">
                <a:effectLst/>
                <a:latin typeface="Helvetica Light"/>
                <a:cs typeface="Helvetica Light"/>
              </a:rPr>
              <a:t>onflict is bad </a:t>
            </a:r>
          </a:p>
          <a:p>
            <a:pPr eaLnBrk="1" hangingPunct="1">
              <a:lnSpc>
                <a:spcPct val="110000"/>
              </a:lnSpc>
              <a:spcAft>
                <a:spcPct val="35000"/>
              </a:spcAft>
              <a:defRPr/>
            </a:pPr>
            <a:r>
              <a:rPr lang="en-US" sz="2000" b="1">
                <a:latin typeface="Helvetica Light"/>
                <a:cs typeface="Helvetica Light"/>
              </a:rPr>
              <a:t>S</a:t>
            </a:r>
            <a:r>
              <a:rPr lang="en-US" sz="2000" b="1">
                <a:effectLst/>
                <a:latin typeface="Helvetica Light"/>
                <a:cs typeface="Helvetica Light"/>
              </a:rPr>
              <a:t>ign of poor skills</a:t>
            </a:r>
          </a:p>
          <a:p>
            <a:pPr eaLnBrk="1" hangingPunct="1">
              <a:lnSpc>
                <a:spcPct val="110000"/>
              </a:lnSpc>
              <a:spcAft>
                <a:spcPct val="35000"/>
              </a:spcAft>
              <a:defRPr/>
            </a:pPr>
            <a:r>
              <a:rPr lang="en-US" sz="2000" b="1">
                <a:latin typeface="Helvetica Light"/>
                <a:cs typeface="Helvetica Light"/>
              </a:rPr>
              <a:t>S</a:t>
            </a:r>
            <a:r>
              <a:rPr lang="en-US" sz="2000" b="1">
                <a:effectLst/>
                <a:latin typeface="Helvetica Light"/>
                <a:cs typeface="Helvetica Light"/>
              </a:rPr>
              <a:t>ign that you are bad</a:t>
            </a:r>
          </a:p>
          <a:p>
            <a:pPr eaLnBrk="1" hangingPunct="1">
              <a:lnSpc>
                <a:spcPct val="110000"/>
              </a:lnSpc>
              <a:spcAft>
                <a:spcPct val="35000"/>
              </a:spcAft>
              <a:defRPr/>
            </a:pPr>
            <a:r>
              <a:rPr lang="en-US" sz="2000" b="1">
                <a:latin typeface="Helvetica Light"/>
                <a:cs typeface="Helvetica Light"/>
              </a:rPr>
              <a:t>C</a:t>
            </a:r>
            <a:r>
              <a:rPr lang="en-US" sz="2000" b="1">
                <a:effectLst/>
                <a:latin typeface="Helvetica Light"/>
                <a:cs typeface="Helvetica Light"/>
              </a:rPr>
              <a:t>onflict will resolve itself over time</a:t>
            </a:r>
          </a:p>
        </p:txBody>
      </p:sp>
      <p:sp>
        <p:nvSpPr>
          <p:cNvPr id="39945" name="Rectangle 9"/>
          <p:cNvSpPr>
            <a:spLocks noGrp="1" noChangeArrowheads="1"/>
          </p:cNvSpPr>
          <p:nvPr>
            <p:ph sz="half" idx="2"/>
          </p:nvPr>
        </p:nvSpPr>
        <p:spPr>
          <a:xfrm>
            <a:off x="4648200" y="1828800"/>
            <a:ext cx="4038600" cy="4724400"/>
          </a:xfrm>
        </p:spPr>
        <p:txBody>
          <a:bodyPr>
            <a:normAutofit lnSpcReduction="10000"/>
          </a:bodyPr>
          <a:lstStyle/>
          <a:p>
            <a:pPr eaLnBrk="1" hangingPunct="1">
              <a:lnSpc>
                <a:spcPct val="80000"/>
              </a:lnSpc>
              <a:buFontTx/>
              <a:buNone/>
              <a:defRPr/>
            </a:pPr>
            <a:r>
              <a:rPr lang="en-US" sz="2400" b="1" u="sng">
                <a:cs typeface="+mn-cs"/>
              </a:rPr>
              <a:t>THE FACTS:</a:t>
            </a:r>
          </a:p>
          <a:p>
            <a:pPr eaLnBrk="1" hangingPunct="1">
              <a:lnSpc>
                <a:spcPct val="80000"/>
              </a:lnSpc>
              <a:buFontTx/>
              <a:buNone/>
              <a:defRPr/>
            </a:pPr>
            <a:endParaRPr lang="en-US" sz="2400">
              <a:cs typeface="+mn-cs"/>
            </a:endParaRPr>
          </a:p>
          <a:p>
            <a:pPr eaLnBrk="1" hangingPunct="1">
              <a:lnSpc>
                <a:spcPct val="110000"/>
              </a:lnSpc>
              <a:spcAft>
                <a:spcPct val="35000"/>
              </a:spcAft>
              <a:defRPr/>
            </a:pPr>
            <a:r>
              <a:rPr lang="en-US" sz="2000" b="1">
                <a:latin typeface="Helvetica Light"/>
                <a:cs typeface="Helvetica Light"/>
              </a:rPr>
              <a:t>C</a:t>
            </a:r>
            <a:r>
              <a:rPr lang="en-US" sz="2000" b="1">
                <a:effectLst/>
                <a:latin typeface="Helvetica Light"/>
                <a:cs typeface="Helvetica Light"/>
              </a:rPr>
              <a:t>onflict is inevitable </a:t>
            </a:r>
          </a:p>
          <a:p>
            <a:pPr eaLnBrk="1" hangingPunct="1">
              <a:lnSpc>
                <a:spcPct val="110000"/>
              </a:lnSpc>
              <a:spcAft>
                <a:spcPct val="35000"/>
              </a:spcAft>
              <a:defRPr/>
            </a:pPr>
            <a:r>
              <a:rPr lang="en-US" sz="2000" b="1">
                <a:latin typeface="Helvetica Light"/>
                <a:cs typeface="Helvetica Light"/>
              </a:rPr>
              <a:t>M</a:t>
            </a:r>
            <a:r>
              <a:rPr lang="en-US" sz="2000" b="1">
                <a:effectLst/>
                <a:latin typeface="Helvetica Light"/>
                <a:cs typeface="Helvetica Light"/>
              </a:rPr>
              <a:t>ay allow for growth and postive change</a:t>
            </a:r>
          </a:p>
          <a:p>
            <a:pPr eaLnBrk="1" hangingPunct="1">
              <a:lnSpc>
                <a:spcPct val="110000"/>
              </a:lnSpc>
              <a:spcAft>
                <a:spcPct val="35000"/>
              </a:spcAft>
              <a:defRPr/>
            </a:pPr>
            <a:r>
              <a:rPr lang="en-US" sz="2000" b="1">
                <a:latin typeface="Helvetica Light"/>
                <a:cs typeface="Helvetica Light"/>
              </a:rPr>
              <a:t>M</a:t>
            </a:r>
            <a:r>
              <a:rPr lang="en-US" sz="2000" b="1">
                <a:effectLst/>
                <a:latin typeface="Helvetica Light"/>
                <a:cs typeface="Helvetica Light"/>
              </a:rPr>
              <a:t>ay improve relationships</a:t>
            </a:r>
          </a:p>
          <a:p>
            <a:pPr eaLnBrk="1" hangingPunct="1">
              <a:lnSpc>
                <a:spcPct val="110000"/>
              </a:lnSpc>
              <a:spcAft>
                <a:spcPct val="35000"/>
              </a:spcAft>
              <a:defRPr/>
            </a:pPr>
            <a:r>
              <a:rPr lang="en-US" sz="2000" b="1">
                <a:latin typeface="Helvetica Light"/>
                <a:cs typeface="Helvetica Light"/>
              </a:rPr>
              <a:t>I</a:t>
            </a:r>
            <a:r>
              <a:rPr lang="en-US" sz="2000" b="1">
                <a:effectLst/>
                <a:latin typeface="Helvetica Light"/>
                <a:cs typeface="Helvetica Light"/>
              </a:rPr>
              <a:t>t is not good or bad, it just is </a:t>
            </a:r>
          </a:p>
          <a:p>
            <a:pPr eaLnBrk="1" hangingPunct="1">
              <a:lnSpc>
                <a:spcPct val="110000"/>
              </a:lnSpc>
              <a:spcAft>
                <a:spcPct val="35000"/>
              </a:spcAft>
              <a:defRPr/>
            </a:pPr>
            <a:r>
              <a:rPr lang="en-US" sz="2000" b="1">
                <a:latin typeface="Helvetica Light"/>
                <a:cs typeface="Helvetica Light"/>
              </a:rPr>
              <a:t>P</a:t>
            </a:r>
            <a:r>
              <a:rPr lang="en-US" sz="2000" b="1">
                <a:effectLst/>
                <a:latin typeface="Helvetica Light"/>
                <a:cs typeface="Helvetica Light"/>
              </a:rPr>
              <a:t>eople are not good or bad</a:t>
            </a:r>
          </a:p>
          <a:p>
            <a:pPr eaLnBrk="1" hangingPunct="1">
              <a:lnSpc>
                <a:spcPct val="110000"/>
              </a:lnSpc>
              <a:spcAft>
                <a:spcPct val="35000"/>
              </a:spcAft>
              <a:defRPr/>
            </a:pPr>
            <a:r>
              <a:rPr lang="en-US" sz="2000" b="1">
                <a:latin typeface="Helvetica Light"/>
                <a:cs typeface="Helvetica Light"/>
              </a:rPr>
              <a:t>C</a:t>
            </a:r>
            <a:r>
              <a:rPr lang="en-US" sz="2000" b="1">
                <a:effectLst/>
                <a:latin typeface="Helvetica Light"/>
                <a:cs typeface="Helvetica Light"/>
              </a:rPr>
              <a:t>onflict is a part of life</a:t>
            </a:r>
            <a:r>
              <a:rPr lang="en-US" sz="1800">
                <a:effectLst/>
                <a:latin typeface="Helvetica Light"/>
                <a:cs typeface="Helvetica Light"/>
              </a:rPr>
              <a:t> </a:t>
            </a:r>
          </a:p>
        </p:txBody>
      </p:sp>
      <p:sp>
        <p:nvSpPr>
          <p:cNvPr id="2" name="TextBox 1"/>
          <p:cNvSpPr txBox="1"/>
          <p:nvPr/>
        </p:nvSpPr>
        <p:spPr>
          <a:xfrm>
            <a:off x="685800" y="381001"/>
            <a:ext cx="7696200" cy="1354217"/>
          </a:xfrm>
          <a:prstGeom prst="rect">
            <a:avLst/>
          </a:prstGeom>
          <a:noFill/>
        </p:spPr>
        <p:txBody>
          <a:bodyPr wrap="square" rtlCol="0">
            <a:spAutoFit/>
          </a:bodyPr>
          <a:lstStyle/>
          <a:p>
            <a:pPr algn="ctr"/>
            <a:r>
              <a:rPr lang="en-US" sz="3200">
                <a:solidFill>
                  <a:schemeClr val="bg1"/>
                </a:solidFill>
                <a:latin typeface="+mj-lt"/>
              </a:rPr>
              <a:t>CONFLICT IS INEVITABLE </a:t>
            </a:r>
          </a:p>
          <a:p>
            <a:pPr algn="ctr"/>
            <a:r>
              <a:rPr lang="en-US" sz="3200">
                <a:solidFill>
                  <a:schemeClr val="bg1"/>
                </a:solidFill>
                <a:latin typeface="+mj-lt"/>
              </a:rPr>
              <a:t>BUT GROWTH IS OPTIONAL </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944"/>
                                        </p:tgtEl>
                                        <p:attrNameLst>
                                          <p:attrName>style.visibility</p:attrName>
                                        </p:attrNameLst>
                                      </p:cBhvr>
                                      <p:to>
                                        <p:strVal val="visible"/>
                                      </p:to>
                                    </p:set>
                                    <p:animEffect transition="in" filter="fade">
                                      <p:cBhvr>
                                        <p:cTn id="7" dur="2000"/>
                                        <p:tgtEl>
                                          <p:spTgt spid="39944"/>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9945"/>
                                        </p:tgtEl>
                                        <p:attrNameLst>
                                          <p:attrName>style.visibility</p:attrName>
                                        </p:attrNameLst>
                                      </p:cBhvr>
                                      <p:to>
                                        <p:strVal val="visible"/>
                                      </p:to>
                                    </p:set>
                                    <p:animEffect transition="in" filter="fade">
                                      <p:cBhvr>
                                        <p:cTn id="11" dur="2000"/>
                                        <p:tgtEl>
                                          <p:spTgt spid="39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4" grpId="0"/>
      <p:bldP spid="3994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458200" cy="6248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55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590800"/>
            <a:ext cx="3352800" cy="37261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1066800" y="762000"/>
            <a:ext cx="7086600" cy="1600438"/>
          </a:xfrm>
          <a:prstGeom prst="rect">
            <a:avLst/>
          </a:prstGeom>
          <a:noFill/>
        </p:spPr>
        <p:txBody>
          <a:bodyPr wrap="square" rtlCol="0">
            <a:spAutoFit/>
          </a:bodyPr>
          <a:lstStyle/>
          <a:p>
            <a:pPr algn="ctr"/>
            <a:r>
              <a:rPr lang="en-US" sz="3800">
                <a:solidFill>
                  <a:schemeClr val="accent1">
                    <a:lumMod val="50000"/>
                  </a:schemeClr>
                </a:solidFill>
                <a:latin typeface="+mj-lt"/>
              </a:rPr>
              <a:t>WHY ARE PEOPLE </a:t>
            </a:r>
          </a:p>
          <a:p>
            <a:pPr algn="ctr"/>
            <a:r>
              <a:rPr lang="en-US" sz="6000">
                <a:solidFill>
                  <a:schemeClr val="accent1">
                    <a:lumMod val="50000"/>
                  </a:schemeClr>
                </a:solidFill>
                <a:latin typeface="+mj-lt"/>
              </a:rPr>
              <a:t>SO DIFFICULT?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04800"/>
            <a:ext cx="8458200" cy="6248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descr="http://1.bp.blogspot.com/-9KmkiLuOcg4/UECAKPJn5zI/AAAAAAAAC8Q/m1WI3XSGUYs/s1600/questions-to-ask-yoursel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1" y="2057400"/>
            <a:ext cx="2901463" cy="251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990600" y="762000"/>
            <a:ext cx="7086600" cy="677108"/>
          </a:xfrm>
          <a:prstGeom prst="rect">
            <a:avLst/>
          </a:prstGeom>
          <a:noFill/>
        </p:spPr>
        <p:txBody>
          <a:bodyPr wrap="square" rtlCol="0">
            <a:spAutoFit/>
          </a:bodyPr>
          <a:lstStyle/>
          <a:p>
            <a:pPr algn="ctr"/>
            <a:r>
              <a:rPr lang="en-US" sz="3800">
                <a:solidFill>
                  <a:schemeClr val="accent1">
                    <a:lumMod val="50000"/>
                  </a:schemeClr>
                </a:solidFill>
                <a:latin typeface="+mj-lt"/>
              </a:rPr>
              <a:t>ASK YOURSELF:</a:t>
            </a:r>
            <a:endParaRPr lang="en-US" sz="6000">
              <a:solidFill>
                <a:schemeClr val="accent1">
                  <a:lumMod val="50000"/>
                </a:schemeClr>
              </a:solidFill>
              <a:latin typeface="+mj-lt"/>
            </a:endParaRPr>
          </a:p>
        </p:txBody>
      </p:sp>
      <p:sp>
        <p:nvSpPr>
          <p:cNvPr id="6" name="TextBox 5"/>
          <p:cNvSpPr txBox="1"/>
          <p:nvPr/>
        </p:nvSpPr>
        <p:spPr>
          <a:xfrm>
            <a:off x="685800" y="4572001"/>
            <a:ext cx="7772400" cy="1015663"/>
          </a:xfrm>
          <a:prstGeom prst="rect">
            <a:avLst/>
          </a:prstGeom>
          <a:noFill/>
        </p:spPr>
        <p:txBody>
          <a:bodyPr wrap="square" rtlCol="0">
            <a:spAutoFit/>
          </a:bodyPr>
          <a:lstStyle/>
          <a:p>
            <a:pPr algn="ctr"/>
            <a:r>
              <a:rPr lang="en-US" sz="6000">
                <a:solidFill>
                  <a:schemeClr val="accent1">
                    <a:lumMod val="50000"/>
                  </a:schemeClr>
                </a:solidFill>
                <a:latin typeface="+mj-lt"/>
              </a:rPr>
              <a:t>AM I EVER DIFFICULT?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838201"/>
            <a:ext cx="6858000" cy="2594123"/>
          </a:xfrm>
        </p:spPr>
        <p:txBody>
          <a:bodyPr/>
          <a:lstStyle/>
          <a:p>
            <a:pPr algn="l"/>
            <a:r>
              <a:rPr lang="en-US" sz="5200"/>
              <a:t>FORMULA FOR </a:t>
            </a:r>
            <a:br>
              <a:rPr lang="en-US" sz="5200"/>
            </a:br>
            <a:r>
              <a:rPr lang="en-US" sz="5200"/>
              <a:t>SOLVING A CONFLICT</a:t>
            </a:r>
          </a:p>
        </p:txBody>
      </p:sp>
      <p:pic>
        <p:nvPicPr>
          <p:cNvPr id="4" name="Picture 4" descr="MCBD09997_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1" y="3810000"/>
            <a:ext cx="2171431"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285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nodeType="afterEffect">
                                  <p:stCondLst>
                                    <p:cond delay="0"/>
                                  </p:stCondLst>
                                  <p:childTnLst>
                                    <p:anim calcmode="discrete" valueType="str">
                                      <p:cBhvr>
                                        <p:cTn id="6"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1. Commit to work it out</a:t>
            </a:r>
          </a:p>
        </p:txBody>
      </p:sp>
      <p:sp>
        <p:nvSpPr>
          <p:cNvPr id="3" name="Rectangle 3"/>
          <p:cNvSpPr txBox="1">
            <a:spLocks noChangeArrowheads="1"/>
          </p:cNvSpPr>
          <p:nvPr/>
        </p:nvSpPr>
        <p:spPr>
          <a:xfrm>
            <a:off x="381000" y="1905000"/>
            <a:ext cx="8407893" cy="4407408"/>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609600" indent="-609600">
              <a:lnSpc>
                <a:spcPct val="150000"/>
              </a:lnSpc>
              <a:defRPr/>
            </a:pPr>
            <a:r>
              <a:rPr lang="en-US" sz="2500" b="1">
                <a:latin typeface="Helvetica Light"/>
                <a:cs typeface="Helvetica Light"/>
              </a:rPr>
              <a:t>Find a good time and place to talk </a:t>
            </a:r>
          </a:p>
          <a:p>
            <a:pPr marL="609600" indent="-609600">
              <a:lnSpc>
                <a:spcPct val="150000"/>
              </a:lnSpc>
              <a:defRPr/>
            </a:pPr>
            <a:r>
              <a:rPr lang="en-US" sz="2500" b="1">
                <a:latin typeface="Helvetica Light"/>
                <a:cs typeface="Helvetica Light"/>
              </a:rPr>
              <a:t>Agree to </a:t>
            </a:r>
            <a:r>
              <a:rPr lang="en-US" sz="2500" b="1" i="1">
                <a:latin typeface="Helvetica Light"/>
                <a:cs typeface="Helvetica Light"/>
              </a:rPr>
              <a:t>try</a:t>
            </a:r>
            <a:r>
              <a:rPr lang="en-US" sz="2500" b="1">
                <a:latin typeface="Helvetica Light"/>
                <a:cs typeface="Helvetica Light"/>
              </a:rPr>
              <a:t> to solve the problem </a:t>
            </a:r>
          </a:p>
          <a:p>
            <a:pPr marL="609600" indent="-609600">
              <a:lnSpc>
                <a:spcPct val="150000"/>
              </a:lnSpc>
              <a:defRPr/>
            </a:pPr>
            <a:r>
              <a:rPr lang="en-US" sz="2500" b="1">
                <a:latin typeface="Helvetica Light"/>
                <a:cs typeface="Helvetica Light"/>
              </a:rPr>
              <a:t>Establish Ground Rules </a:t>
            </a:r>
          </a:p>
        </p:txBody>
      </p:sp>
      <p:pic>
        <p:nvPicPr>
          <p:cNvPr id="4" name="Picture 6" descr="MCj01952460000[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886201"/>
            <a:ext cx="2590800" cy="2487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221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childTnLst>
                                </p:cTn>
                              </p:par>
                            </p:childTnLst>
                          </p:cTn>
                        </p:par>
                        <p:par>
                          <p:cTn id="19" fill="hold">
                            <p:stCondLst>
                              <p:cond delay="4000"/>
                            </p:stCondLst>
                            <p:childTnLst>
                              <p:par>
                                <p:cTn id="20" presetID="32" presetClass="emph" presetSubtype="0" fill="hold" nodeType="afterEffect">
                                  <p:stCondLst>
                                    <p:cond delay="0"/>
                                  </p:stCondLst>
                                  <p:childTnLst>
                                    <p:animClr clrSpc="rgb" dir="cw">
                                      <p:cBhvr override="childStyle">
                                        <p:cTn id="21" dur="50" fill="hold"/>
                                        <p:tgtEl>
                                          <p:spTgt spid="4"/>
                                        </p:tgtEl>
                                        <p:attrNameLst>
                                          <p:attrName>style.color</p:attrName>
                                        </p:attrNameLst>
                                      </p:cBhvr>
                                      <p:to>
                                        <a:schemeClr val="bg1"/>
                                      </p:to>
                                    </p:animClr>
                                    <p:animClr clrSpc="rgb" dir="cw">
                                      <p:cBhvr>
                                        <p:cTn id="22" dur="50" fill="hold"/>
                                        <p:tgtEl>
                                          <p:spTgt spid="4"/>
                                        </p:tgtEl>
                                        <p:attrNameLst>
                                          <p:attrName>fillcolor</p:attrName>
                                        </p:attrNameLst>
                                      </p:cBhvr>
                                      <p:to>
                                        <a:schemeClr val="bg1"/>
                                      </p:to>
                                    </p:animClr>
                                    <p:set>
                                      <p:cBhvr>
                                        <p:cTn id="23" dur="50" fill="hold"/>
                                        <p:tgtEl>
                                          <p:spTgt spid="4"/>
                                        </p:tgtEl>
                                        <p:attrNameLst>
                                          <p:attrName>fill.type</p:attrName>
                                        </p:attrNameLst>
                                      </p:cBhvr>
                                      <p:to>
                                        <p:strVal val="solid"/>
                                      </p:to>
                                    </p:set>
                                    <p:set>
                                      <p:cBhvr>
                                        <p:cTn id="24" dur="50" fill="hold"/>
                                        <p:tgtEl>
                                          <p:spTgt spid="4"/>
                                        </p:tgtEl>
                                        <p:attrNameLst>
                                          <p:attrName>fill.on</p:attrName>
                                        </p:attrNameLst>
                                      </p:cBhvr>
                                      <p:to>
                                        <p:strVal val="true"/>
                                      </p:to>
                                    </p:set>
                                    <p:animRot by="120000">
                                      <p:cBhvr>
                                        <p:cTn id="25" dur="50" fill="hold">
                                          <p:stCondLst>
                                            <p:cond delay="0"/>
                                          </p:stCondLst>
                                        </p:cTn>
                                        <p:tgtEl>
                                          <p:spTgt spid="4"/>
                                        </p:tgtEl>
                                        <p:attrNameLst>
                                          <p:attrName>r</p:attrName>
                                        </p:attrNameLst>
                                      </p:cBhvr>
                                    </p:animRot>
                                    <p:animRot by="-240000">
                                      <p:cBhvr>
                                        <p:cTn id="26" dur="100" fill="hold">
                                          <p:stCondLst>
                                            <p:cond delay="100"/>
                                          </p:stCondLst>
                                        </p:cTn>
                                        <p:tgtEl>
                                          <p:spTgt spid="4"/>
                                        </p:tgtEl>
                                        <p:attrNameLst>
                                          <p:attrName>r</p:attrName>
                                        </p:attrNameLst>
                                      </p:cBhvr>
                                    </p:animRot>
                                    <p:animRot by="240000">
                                      <p:cBhvr>
                                        <p:cTn id="27" dur="100" fill="hold">
                                          <p:stCondLst>
                                            <p:cond delay="200"/>
                                          </p:stCondLst>
                                        </p:cTn>
                                        <p:tgtEl>
                                          <p:spTgt spid="4"/>
                                        </p:tgtEl>
                                        <p:attrNameLst>
                                          <p:attrName>r</p:attrName>
                                        </p:attrNameLst>
                                      </p:cBhvr>
                                    </p:animRot>
                                    <p:animRot by="-240000">
                                      <p:cBhvr>
                                        <p:cTn id="28" dur="100" fill="hold">
                                          <p:stCondLst>
                                            <p:cond delay="300"/>
                                          </p:stCondLst>
                                        </p:cTn>
                                        <p:tgtEl>
                                          <p:spTgt spid="4"/>
                                        </p:tgtEl>
                                        <p:attrNameLst>
                                          <p:attrName>r</p:attrName>
                                        </p:attrNameLst>
                                      </p:cBhvr>
                                    </p:animRot>
                                    <p:animRot by="120000">
                                      <p:cBhvr>
                                        <p:cTn id="29" dur="100" fill="hold">
                                          <p:stCondLst>
                                            <p:cond delay="400"/>
                                          </p:stCondLst>
                                        </p:cTn>
                                        <p:tgtEl>
                                          <p:spTgt spid="4"/>
                                        </p:tgtEl>
                                        <p:attrNameLst>
                                          <p:attrName>r</p:attrName>
                                        </p:attrNameLst>
                                      </p:cBhvr>
                                    </p:animRot>
                                  </p:childTnLst>
                                </p:cTn>
                              </p:par>
                            </p:childTnLst>
                          </p:cTn>
                        </p:par>
                        <p:par>
                          <p:cTn id="30" fill="hold">
                            <p:stCondLst>
                              <p:cond delay="4500"/>
                            </p:stCondLst>
                            <p:childTnLst>
                              <p:par>
                                <p:cTn id="31" presetID="32" presetClass="emph" presetSubtype="0" fill="hold" nodeType="afterEffect">
                                  <p:stCondLst>
                                    <p:cond delay="0"/>
                                  </p:stCondLst>
                                  <p:childTnLst>
                                    <p:animClr clrSpc="rgb" dir="cw">
                                      <p:cBhvr override="childStyle">
                                        <p:cTn id="32" dur="50" fill="hold"/>
                                        <p:tgtEl>
                                          <p:spTgt spid="4"/>
                                        </p:tgtEl>
                                        <p:attrNameLst>
                                          <p:attrName>style.color</p:attrName>
                                        </p:attrNameLst>
                                      </p:cBhvr>
                                      <p:to>
                                        <a:schemeClr val="bg1"/>
                                      </p:to>
                                    </p:animClr>
                                    <p:animClr clrSpc="rgb" dir="cw">
                                      <p:cBhvr>
                                        <p:cTn id="33" dur="50" fill="hold"/>
                                        <p:tgtEl>
                                          <p:spTgt spid="4"/>
                                        </p:tgtEl>
                                        <p:attrNameLst>
                                          <p:attrName>fillcolor</p:attrName>
                                        </p:attrNameLst>
                                      </p:cBhvr>
                                      <p:to>
                                        <a:schemeClr val="bg1"/>
                                      </p:to>
                                    </p:animClr>
                                    <p:set>
                                      <p:cBhvr>
                                        <p:cTn id="34" dur="50" fill="hold"/>
                                        <p:tgtEl>
                                          <p:spTgt spid="4"/>
                                        </p:tgtEl>
                                        <p:attrNameLst>
                                          <p:attrName>fill.type</p:attrName>
                                        </p:attrNameLst>
                                      </p:cBhvr>
                                      <p:to>
                                        <p:strVal val="solid"/>
                                      </p:to>
                                    </p:set>
                                    <p:set>
                                      <p:cBhvr>
                                        <p:cTn id="35" dur="50" fill="hold"/>
                                        <p:tgtEl>
                                          <p:spTgt spid="4"/>
                                        </p:tgtEl>
                                        <p:attrNameLst>
                                          <p:attrName>fill.on</p:attrName>
                                        </p:attrNameLst>
                                      </p:cBhvr>
                                      <p:to>
                                        <p:strVal val="true"/>
                                      </p:to>
                                    </p:set>
                                    <p:animRot by="120000">
                                      <p:cBhvr>
                                        <p:cTn id="36" dur="50" fill="hold">
                                          <p:stCondLst>
                                            <p:cond delay="0"/>
                                          </p:stCondLst>
                                        </p:cTn>
                                        <p:tgtEl>
                                          <p:spTgt spid="4"/>
                                        </p:tgtEl>
                                        <p:attrNameLst>
                                          <p:attrName>r</p:attrName>
                                        </p:attrNameLst>
                                      </p:cBhvr>
                                    </p:animRot>
                                    <p:animRot by="-240000">
                                      <p:cBhvr>
                                        <p:cTn id="37" dur="100" fill="hold">
                                          <p:stCondLst>
                                            <p:cond delay="100"/>
                                          </p:stCondLst>
                                        </p:cTn>
                                        <p:tgtEl>
                                          <p:spTgt spid="4"/>
                                        </p:tgtEl>
                                        <p:attrNameLst>
                                          <p:attrName>r</p:attrName>
                                        </p:attrNameLst>
                                      </p:cBhvr>
                                    </p:animRot>
                                    <p:animRot by="240000">
                                      <p:cBhvr>
                                        <p:cTn id="38" dur="100" fill="hold">
                                          <p:stCondLst>
                                            <p:cond delay="200"/>
                                          </p:stCondLst>
                                        </p:cTn>
                                        <p:tgtEl>
                                          <p:spTgt spid="4"/>
                                        </p:tgtEl>
                                        <p:attrNameLst>
                                          <p:attrName>r</p:attrName>
                                        </p:attrNameLst>
                                      </p:cBhvr>
                                    </p:animRot>
                                    <p:animRot by="-240000">
                                      <p:cBhvr>
                                        <p:cTn id="39" dur="100" fill="hold">
                                          <p:stCondLst>
                                            <p:cond delay="300"/>
                                          </p:stCondLst>
                                        </p:cTn>
                                        <p:tgtEl>
                                          <p:spTgt spid="4"/>
                                        </p:tgtEl>
                                        <p:attrNameLst>
                                          <p:attrName>r</p:attrName>
                                        </p:attrNameLst>
                                      </p:cBhvr>
                                    </p:animRot>
                                    <p:animRot by="120000">
                                      <p:cBhvr>
                                        <p:cTn id="40" dur="100" fill="hold">
                                          <p:stCondLst>
                                            <p:cond delay="400"/>
                                          </p:stCondLst>
                                        </p:cTn>
                                        <p:tgtEl>
                                          <p:spTgt spid="4"/>
                                        </p:tgtEl>
                                        <p:attrNameLst>
                                          <p:attrName>r</p:attrName>
                                        </p:attrNameLst>
                                      </p:cBhvr>
                                    </p:animRot>
                                  </p:childTnLst>
                                </p:cTn>
                              </p:par>
                            </p:childTnLst>
                          </p:cTn>
                        </p:par>
                        <p:par>
                          <p:cTn id="41" fill="hold">
                            <p:stCondLst>
                              <p:cond delay="5000"/>
                            </p:stCondLst>
                            <p:childTnLst>
                              <p:par>
                                <p:cTn id="42" presetID="32" presetClass="emph" presetSubtype="0" fill="hold" nodeType="afterEffect">
                                  <p:stCondLst>
                                    <p:cond delay="0"/>
                                  </p:stCondLst>
                                  <p:childTnLst>
                                    <p:animClr clrSpc="rgb" dir="cw">
                                      <p:cBhvr override="childStyle">
                                        <p:cTn id="43" dur="50" fill="hold"/>
                                        <p:tgtEl>
                                          <p:spTgt spid="4"/>
                                        </p:tgtEl>
                                        <p:attrNameLst>
                                          <p:attrName>style.color</p:attrName>
                                        </p:attrNameLst>
                                      </p:cBhvr>
                                      <p:to>
                                        <a:schemeClr val="bg1"/>
                                      </p:to>
                                    </p:animClr>
                                    <p:animClr clrSpc="rgb" dir="cw">
                                      <p:cBhvr>
                                        <p:cTn id="44" dur="50" fill="hold"/>
                                        <p:tgtEl>
                                          <p:spTgt spid="4"/>
                                        </p:tgtEl>
                                        <p:attrNameLst>
                                          <p:attrName>fillcolor</p:attrName>
                                        </p:attrNameLst>
                                      </p:cBhvr>
                                      <p:to>
                                        <a:schemeClr val="bg1"/>
                                      </p:to>
                                    </p:animClr>
                                    <p:set>
                                      <p:cBhvr>
                                        <p:cTn id="45" dur="50" fill="hold"/>
                                        <p:tgtEl>
                                          <p:spTgt spid="4"/>
                                        </p:tgtEl>
                                        <p:attrNameLst>
                                          <p:attrName>fill.type</p:attrName>
                                        </p:attrNameLst>
                                      </p:cBhvr>
                                      <p:to>
                                        <p:strVal val="solid"/>
                                      </p:to>
                                    </p:set>
                                    <p:set>
                                      <p:cBhvr>
                                        <p:cTn id="46" dur="50" fill="hold"/>
                                        <p:tgtEl>
                                          <p:spTgt spid="4"/>
                                        </p:tgtEl>
                                        <p:attrNameLst>
                                          <p:attrName>fill.on</p:attrName>
                                        </p:attrNameLst>
                                      </p:cBhvr>
                                      <p:to>
                                        <p:strVal val="true"/>
                                      </p:to>
                                    </p:set>
                                    <p:animRot by="120000">
                                      <p:cBhvr>
                                        <p:cTn id="47" dur="50" fill="hold">
                                          <p:stCondLst>
                                            <p:cond delay="0"/>
                                          </p:stCondLst>
                                        </p:cTn>
                                        <p:tgtEl>
                                          <p:spTgt spid="4"/>
                                        </p:tgtEl>
                                        <p:attrNameLst>
                                          <p:attrName>r</p:attrName>
                                        </p:attrNameLst>
                                      </p:cBhvr>
                                    </p:animRot>
                                    <p:animRot by="-240000">
                                      <p:cBhvr>
                                        <p:cTn id="48" dur="100" fill="hold">
                                          <p:stCondLst>
                                            <p:cond delay="100"/>
                                          </p:stCondLst>
                                        </p:cTn>
                                        <p:tgtEl>
                                          <p:spTgt spid="4"/>
                                        </p:tgtEl>
                                        <p:attrNameLst>
                                          <p:attrName>r</p:attrName>
                                        </p:attrNameLst>
                                      </p:cBhvr>
                                    </p:animRot>
                                    <p:animRot by="240000">
                                      <p:cBhvr>
                                        <p:cTn id="49" dur="100" fill="hold">
                                          <p:stCondLst>
                                            <p:cond delay="200"/>
                                          </p:stCondLst>
                                        </p:cTn>
                                        <p:tgtEl>
                                          <p:spTgt spid="4"/>
                                        </p:tgtEl>
                                        <p:attrNameLst>
                                          <p:attrName>r</p:attrName>
                                        </p:attrNameLst>
                                      </p:cBhvr>
                                    </p:animRot>
                                    <p:animRot by="-240000">
                                      <p:cBhvr>
                                        <p:cTn id="50" dur="100" fill="hold">
                                          <p:stCondLst>
                                            <p:cond delay="300"/>
                                          </p:stCondLst>
                                        </p:cTn>
                                        <p:tgtEl>
                                          <p:spTgt spid="4"/>
                                        </p:tgtEl>
                                        <p:attrNameLst>
                                          <p:attrName>r</p:attrName>
                                        </p:attrNameLst>
                                      </p:cBhvr>
                                    </p:animRot>
                                    <p:animRot by="120000">
                                      <p:cBhvr>
                                        <p:cTn id="51" dur="100" fill="hold">
                                          <p:stCondLst>
                                            <p:cond delay="4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2. Define the problem</a:t>
            </a:r>
          </a:p>
        </p:txBody>
      </p:sp>
      <p:sp>
        <p:nvSpPr>
          <p:cNvPr id="4" name="Rectangle 3"/>
          <p:cNvSpPr txBox="1">
            <a:spLocks noChangeArrowheads="1"/>
          </p:cNvSpPr>
          <p:nvPr/>
        </p:nvSpPr>
        <p:spPr>
          <a:xfrm>
            <a:off x="762000" y="2133600"/>
            <a:ext cx="7848600" cy="4495800"/>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nSpc>
                <a:spcPct val="150000"/>
              </a:lnSpc>
              <a:defRPr/>
            </a:pPr>
            <a:r>
              <a:rPr lang="en-US" sz="2500" b="1" dirty="0">
                <a:latin typeface="Helvetica Light"/>
                <a:cs typeface="Helvetica Light"/>
              </a:rPr>
              <a:t>Each person says what happened and how he/she feels </a:t>
            </a:r>
          </a:p>
          <a:p>
            <a:pPr>
              <a:lnSpc>
                <a:spcPct val="150000"/>
              </a:lnSpc>
              <a:defRPr/>
            </a:pPr>
            <a:r>
              <a:rPr lang="en-US" sz="2500" b="1" dirty="0">
                <a:latin typeface="Helvetica Light"/>
                <a:cs typeface="Helvetica Light"/>
              </a:rPr>
              <a:t>Use active listening and “I” messages</a:t>
            </a:r>
          </a:p>
          <a:p>
            <a:pPr>
              <a:lnSpc>
                <a:spcPct val="150000"/>
              </a:lnSpc>
              <a:defRPr/>
            </a:pPr>
            <a:r>
              <a:rPr lang="en-US" sz="2500" b="1" dirty="0">
                <a:latin typeface="Helvetica Light"/>
                <a:cs typeface="Helvetica Light"/>
              </a:rPr>
              <a:t>Focus on needs</a:t>
            </a:r>
          </a:p>
        </p:txBody>
      </p:sp>
    </p:spTree>
    <p:extLst>
      <p:ext uri="{BB962C8B-B14F-4D97-AF65-F5344CB8AC3E}">
        <p14:creationId xmlns:p14="http://schemas.microsoft.com/office/powerpoint/2010/main" val="198928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Scale>
                                      <p:cBhvr>
                                        <p:cTn id="7"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xEl>
                                              <p:pRg st="0" end="0"/>
                                            </p:txEl>
                                          </p:spTgt>
                                        </p:tgtEl>
                                        <p:attrNameLst>
                                          <p:attrName>ppt_x</p:attrName>
                                          <p:attrName>ppt_y</p:attrName>
                                        </p:attrNameLst>
                                      </p:cBhvr>
                                    </p:animMotion>
                                    <p:animEffect transition="in" filter="fade">
                                      <p:cBhvr>
                                        <p:cTn id="9" dur="1000"/>
                                        <p:tgtEl>
                                          <p:spTgt spid="4">
                                            <p:txEl>
                                              <p:pRg st="0" end="0"/>
                                            </p:txEl>
                                          </p:spTgt>
                                        </p:tgtEl>
                                      </p:cBhvr>
                                    </p:animEffect>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Scale>
                                      <p:cBhvr>
                                        <p:cTn id="13" dur="1000" decel="50000" fill="hold">
                                          <p:stCondLst>
                                            <p:cond delay="0"/>
                                          </p:stCondLst>
                                        </p:cTn>
                                        <p:tgtEl>
                                          <p:spTgt spid="4">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xEl>
                                              <p:pRg st="1" end="1"/>
                                            </p:txEl>
                                          </p:spTgt>
                                        </p:tgtEl>
                                        <p:attrNameLst>
                                          <p:attrName>ppt_x</p:attrName>
                                          <p:attrName>ppt_y</p:attrName>
                                        </p:attrNameLst>
                                      </p:cBhvr>
                                    </p:animMotion>
                                    <p:animEffect transition="in" filter="fade">
                                      <p:cBhvr>
                                        <p:cTn id="15" dur="1000"/>
                                        <p:tgtEl>
                                          <p:spTgt spid="4">
                                            <p:txEl>
                                              <p:pRg st="1" end="1"/>
                                            </p:txEl>
                                          </p:spTgt>
                                        </p:tgtEl>
                                      </p:cBhvr>
                                    </p:animEffect>
                                  </p:childTnLst>
                                </p:cTn>
                              </p:par>
                            </p:childTnLst>
                          </p:cTn>
                        </p:par>
                        <p:par>
                          <p:cTn id="16" fill="hold">
                            <p:stCondLst>
                              <p:cond delay="2000"/>
                            </p:stCondLst>
                            <p:childTnLst>
                              <p:par>
                                <p:cTn id="17" presetID="52"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Scale>
                                      <p:cBhvr>
                                        <p:cTn id="19" dur="1000" decel="50000" fill="hold">
                                          <p:stCondLst>
                                            <p:cond delay="0"/>
                                          </p:stCondLst>
                                        </p:cTn>
                                        <p:tgtEl>
                                          <p:spTgt spid="4">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4">
                                            <p:txEl>
                                              <p:pRg st="2" end="2"/>
                                            </p:txEl>
                                          </p:spTgt>
                                        </p:tgtEl>
                                        <p:attrNameLst>
                                          <p:attrName>ppt_x</p:attrName>
                                          <p:attrName>ppt_y</p:attrName>
                                        </p:attrNameLst>
                                      </p:cBhvr>
                                    </p:animMotion>
                                    <p:animEffect transition="in" filter="fade">
                                      <p:cBhvr>
                                        <p:cTn id="21"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368" y="2133600"/>
            <a:ext cx="8407893" cy="3459479"/>
          </a:xfrm>
        </p:spPr>
        <p:txBody>
          <a:bodyPr/>
          <a:lstStyle/>
          <a:p>
            <a:pPr>
              <a:lnSpc>
                <a:spcPct val="150000"/>
              </a:lnSpc>
              <a:defRPr/>
            </a:pPr>
            <a:r>
              <a:rPr lang="en-US" sz="2500" b="1">
                <a:latin typeface="Helvetica Light"/>
                <a:cs typeface="Helvetica Light"/>
              </a:rPr>
              <a:t>Suggest many ways to address the issue</a:t>
            </a:r>
          </a:p>
          <a:p>
            <a:pPr>
              <a:lnSpc>
                <a:spcPct val="150000"/>
              </a:lnSpc>
              <a:defRPr/>
            </a:pPr>
            <a:r>
              <a:rPr lang="en-US" sz="2500" b="1">
                <a:latin typeface="Helvetica Light"/>
                <a:cs typeface="Helvetica Light"/>
              </a:rPr>
              <a:t>Do not judge the suggestions </a:t>
            </a:r>
          </a:p>
          <a:p>
            <a:endParaRPr lang="en-US"/>
          </a:p>
        </p:txBody>
      </p:sp>
      <p:sp>
        <p:nvSpPr>
          <p:cNvPr id="3" name="Title 2"/>
          <p:cNvSpPr>
            <a:spLocks noGrp="1"/>
          </p:cNvSpPr>
          <p:nvPr>
            <p:ph type="title"/>
          </p:nvPr>
        </p:nvSpPr>
        <p:spPr/>
        <p:txBody>
          <a:bodyPr/>
          <a:lstStyle/>
          <a:p>
            <a:r>
              <a:rPr lang="en-US"/>
              <a:t>3. Brainstorm solutions</a:t>
            </a:r>
          </a:p>
        </p:txBody>
      </p:sp>
    </p:spTree>
    <p:extLst>
      <p:ext uri="{BB962C8B-B14F-4D97-AF65-F5344CB8AC3E}">
        <p14:creationId xmlns:p14="http://schemas.microsoft.com/office/powerpoint/2010/main" val="9147788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4. Choose a solution &amp; make an action plan</a:t>
            </a:r>
          </a:p>
        </p:txBody>
      </p:sp>
      <p:sp>
        <p:nvSpPr>
          <p:cNvPr id="4" name="Rectangle 3"/>
          <p:cNvSpPr>
            <a:spLocks noGrp="1" noChangeArrowheads="1"/>
          </p:cNvSpPr>
          <p:nvPr>
            <p:ph idx="1"/>
          </p:nvPr>
        </p:nvSpPr>
        <p:spPr/>
        <p:txBody>
          <a:bodyPr>
            <a:normAutofit/>
          </a:bodyPr>
          <a:lstStyle/>
          <a:p>
            <a:pPr eaLnBrk="1" hangingPunct="1">
              <a:lnSpc>
                <a:spcPct val="150000"/>
              </a:lnSpc>
              <a:defRPr/>
            </a:pPr>
            <a:endParaRPr lang="en-US" sz="2500" b="1" dirty="0">
              <a:latin typeface="Helvetica Light"/>
              <a:cs typeface="Helvetica Light"/>
            </a:endParaRPr>
          </a:p>
          <a:p>
            <a:pPr eaLnBrk="1" hangingPunct="1">
              <a:lnSpc>
                <a:spcPct val="150000"/>
              </a:lnSpc>
              <a:defRPr/>
            </a:pPr>
            <a:r>
              <a:rPr lang="en-US" sz="2500" b="1" dirty="0">
                <a:latin typeface="Helvetica Light"/>
                <a:cs typeface="Helvetica Light"/>
              </a:rPr>
              <a:t>Consider all options; look at possible outcomes</a:t>
            </a:r>
          </a:p>
          <a:p>
            <a:pPr eaLnBrk="1" hangingPunct="1">
              <a:lnSpc>
                <a:spcPct val="150000"/>
              </a:lnSpc>
              <a:defRPr/>
            </a:pPr>
            <a:r>
              <a:rPr lang="en-US" sz="2500" b="1" dirty="0">
                <a:latin typeface="Helvetica Light"/>
                <a:cs typeface="Helvetica Light"/>
              </a:rPr>
              <a:t>Select a solution that </a:t>
            </a:r>
            <a:r>
              <a:rPr lang="en-US" sz="2500" b="1" i="1" dirty="0">
                <a:latin typeface="Helvetica Light"/>
                <a:cs typeface="Helvetica Light"/>
              </a:rPr>
              <a:t>everyone </a:t>
            </a:r>
            <a:r>
              <a:rPr lang="en-US" sz="2500" b="1" dirty="0">
                <a:latin typeface="Helvetica Light"/>
                <a:cs typeface="Helvetica Light"/>
              </a:rPr>
              <a:t>agrees to </a:t>
            </a:r>
          </a:p>
          <a:p>
            <a:pPr eaLnBrk="1" hangingPunct="1">
              <a:lnSpc>
                <a:spcPct val="150000"/>
              </a:lnSpc>
              <a:defRPr/>
            </a:pPr>
            <a:r>
              <a:rPr lang="en-US" sz="2500" b="1" dirty="0">
                <a:latin typeface="Helvetica Light"/>
                <a:cs typeface="Helvetica Light"/>
              </a:rPr>
              <a:t>Decide the specifics (i.e., Who? What? Where? When? How?) </a:t>
            </a:r>
          </a:p>
        </p:txBody>
      </p:sp>
    </p:spTree>
    <p:extLst>
      <p:ext uri="{BB962C8B-B14F-4D97-AF65-F5344CB8AC3E}">
        <p14:creationId xmlns:p14="http://schemas.microsoft.com/office/powerpoint/2010/main" val="209771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1000"/>
                                        <p:tgtEl>
                                          <p:spTgt spid="4">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498965100"/>
              </p:ext>
            </p:extLst>
          </p:nvPr>
        </p:nvGraphicFramePr>
        <p:xfrm>
          <a:off x="381000" y="1922464"/>
          <a:ext cx="8407401" cy="392418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2353733">
                  <a:extLst>
                    <a:ext uri="{9D8B030D-6E8A-4147-A177-3AD203B41FA5}">
                      <a16:colId xmlns:a16="http://schemas.microsoft.com/office/drawing/2014/main" val="20001"/>
                    </a:ext>
                  </a:extLst>
                </a:gridCol>
                <a:gridCol w="2199217">
                  <a:extLst>
                    <a:ext uri="{9D8B030D-6E8A-4147-A177-3AD203B41FA5}">
                      <a16:colId xmlns:a16="http://schemas.microsoft.com/office/drawing/2014/main" val="20002"/>
                    </a:ext>
                  </a:extLst>
                </a:gridCol>
                <a:gridCol w="2101851">
                  <a:extLst>
                    <a:ext uri="{9D8B030D-6E8A-4147-A177-3AD203B41FA5}">
                      <a16:colId xmlns:a16="http://schemas.microsoft.com/office/drawing/2014/main" val="20003"/>
                    </a:ext>
                  </a:extLst>
                </a:gridCol>
              </a:tblGrid>
              <a:tr h="3924180">
                <a:tc>
                  <a:txBody>
                    <a:bodyPr/>
                    <a:lstStyle/>
                    <a:p>
                      <a:r>
                        <a:rPr lang="en-US" sz="2400" b="1" i="0" spc="0" baseline="-25000" dirty="0">
                          <a:solidFill>
                            <a:schemeClr val="tx2">
                              <a:lumMod val="90000"/>
                            </a:schemeClr>
                          </a:solidFill>
                          <a:latin typeface="Arial"/>
                          <a:cs typeface="Arial"/>
                        </a:rPr>
                        <a:t>My Interests</a:t>
                      </a:r>
                    </a:p>
                    <a:p>
                      <a:endParaRPr lang="en-US" sz="2400" b="1" i="0" spc="0" baseline="-25000" dirty="0">
                        <a:solidFill>
                          <a:schemeClr val="tx2">
                            <a:lumMod val="90000"/>
                          </a:schemeClr>
                        </a:solidFill>
                        <a:latin typeface="Arial"/>
                        <a:cs typeface="Arial"/>
                      </a:endParaRPr>
                    </a:p>
                    <a:p>
                      <a:endParaRPr lang="en-US" sz="1200" b="1" i="0" spc="0" baseline="-25000" dirty="0">
                        <a:solidFill>
                          <a:schemeClr val="tx2">
                            <a:lumMod val="90000"/>
                          </a:schemeClr>
                        </a:solidFill>
                        <a:latin typeface="Helvetica Light"/>
                        <a:cs typeface="Helvetica Light"/>
                      </a:endParaRPr>
                    </a:p>
                    <a:p>
                      <a:r>
                        <a:rPr lang="en-US" sz="2400" b="1" i="0" spc="0" baseline="-25000" dirty="0">
                          <a:solidFill>
                            <a:schemeClr val="tx2">
                              <a:lumMod val="90000"/>
                            </a:schemeClr>
                          </a:solidFill>
                          <a:latin typeface="Helvetica Light"/>
                          <a:cs typeface="Helvetica Light"/>
                        </a:rPr>
                        <a:t>What I really care about. My wants, needs, concerns, hopes, and fears</a:t>
                      </a:r>
                    </a:p>
                    <a:p>
                      <a:endParaRPr lang="en-US" sz="1800" b="1" i="0" spc="0" baseline="-25000" dirty="0">
                        <a:solidFill>
                          <a:schemeClr val="tx2">
                            <a:lumMod val="90000"/>
                          </a:schemeClr>
                        </a:solidFill>
                        <a:latin typeface="Helvetica Light"/>
                        <a:cs typeface="Helvetica Light"/>
                      </a:endParaRPr>
                    </a:p>
                  </a:txBody>
                  <a:tcPr marT="45661" marB="4566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400" b="1" i="0" spc="0" baseline="-25000" dirty="0">
                          <a:solidFill>
                            <a:schemeClr val="tx2">
                              <a:lumMod val="90000"/>
                            </a:schemeClr>
                          </a:solidFill>
                          <a:latin typeface="Arial"/>
                          <a:cs typeface="Arial"/>
                        </a:rPr>
                        <a:t>Options</a:t>
                      </a:r>
                    </a:p>
                    <a:p>
                      <a:endParaRPr lang="en-US" sz="2400" b="1" i="0" spc="0" baseline="-25000" dirty="0">
                        <a:solidFill>
                          <a:schemeClr val="tx2">
                            <a:lumMod val="90000"/>
                          </a:schemeClr>
                        </a:solidFill>
                        <a:latin typeface="Arial"/>
                        <a:cs typeface="Arial"/>
                      </a:endParaRPr>
                    </a:p>
                    <a:p>
                      <a:endParaRPr lang="en-US" sz="1100" b="1" i="0" spc="0" baseline="-25000" dirty="0">
                        <a:solidFill>
                          <a:schemeClr val="tx2">
                            <a:lumMod val="90000"/>
                          </a:schemeClr>
                        </a:solidFill>
                        <a:latin typeface="Helvetica Light"/>
                        <a:cs typeface="Helvetica Light"/>
                      </a:endParaRPr>
                    </a:p>
                    <a:p>
                      <a:r>
                        <a:rPr lang="en-US" sz="2400" b="1" i="0" spc="0" baseline="-25000" dirty="0">
                          <a:solidFill>
                            <a:schemeClr val="tx2">
                              <a:lumMod val="90000"/>
                            </a:schemeClr>
                          </a:solidFill>
                          <a:latin typeface="Helvetica Light"/>
                          <a:cs typeface="Helvetica Light"/>
                        </a:rPr>
                        <a:t>Possible agreements that we might reach</a:t>
                      </a:r>
                    </a:p>
                    <a:p>
                      <a:endParaRPr lang="en-US" sz="1800" b="1" i="0" spc="0" baseline="-25000" dirty="0">
                        <a:solidFill>
                          <a:schemeClr val="tx2">
                            <a:lumMod val="90000"/>
                          </a:schemeClr>
                        </a:solidFill>
                        <a:latin typeface="Helvetica Light"/>
                        <a:cs typeface="Helvetica Light"/>
                      </a:endParaRPr>
                    </a:p>
                    <a:p>
                      <a:endParaRPr lang="en-US" sz="1800" b="1" i="0" spc="0" baseline="-25000" dirty="0">
                        <a:solidFill>
                          <a:schemeClr val="tx2">
                            <a:lumMod val="90000"/>
                          </a:schemeClr>
                        </a:solidFill>
                        <a:latin typeface="Helvetica Light"/>
                        <a:cs typeface="Helvetica Light"/>
                      </a:endParaRPr>
                    </a:p>
                  </a:txBody>
                  <a:tcPr marT="45661" marB="4566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400" b="1" i="0" spc="0" baseline="-25000" dirty="0">
                          <a:solidFill>
                            <a:schemeClr val="tx2">
                              <a:lumMod val="90000"/>
                            </a:schemeClr>
                          </a:solidFill>
                          <a:latin typeface="Arial"/>
                          <a:cs typeface="Arial"/>
                        </a:rPr>
                        <a:t>Legitimacy</a:t>
                      </a:r>
                    </a:p>
                    <a:p>
                      <a:endParaRPr lang="en-US" sz="2400" b="1" i="0" spc="0" baseline="-25000" dirty="0">
                        <a:solidFill>
                          <a:schemeClr val="tx2">
                            <a:lumMod val="90000"/>
                          </a:schemeClr>
                        </a:solidFill>
                        <a:latin typeface="Arial"/>
                        <a:cs typeface="Arial"/>
                      </a:endParaRPr>
                    </a:p>
                    <a:p>
                      <a:endParaRPr lang="en-US" sz="1100" b="1" i="0" spc="0" baseline="-25000" dirty="0">
                        <a:solidFill>
                          <a:schemeClr val="tx2">
                            <a:lumMod val="90000"/>
                          </a:schemeClr>
                        </a:solidFill>
                        <a:latin typeface="Helvetica Light"/>
                        <a:cs typeface="Helvetica Light"/>
                      </a:endParaRPr>
                    </a:p>
                    <a:p>
                      <a:r>
                        <a:rPr lang="en-US" sz="2400" b="1" i="0" spc="0" baseline="-25000" dirty="0">
                          <a:solidFill>
                            <a:schemeClr val="tx2">
                              <a:lumMod val="90000"/>
                            </a:schemeClr>
                          </a:solidFill>
                          <a:latin typeface="Helvetica Light"/>
                          <a:cs typeface="Helvetica Light"/>
                        </a:rPr>
                        <a:t>External standards or precedents that might convince one or both of us that a proposed agreement is fair </a:t>
                      </a:r>
                    </a:p>
                    <a:p>
                      <a:endParaRPr lang="en-US" sz="1800" b="1" i="0" spc="0" baseline="-25000" dirty="0">
                        <a:solidFill>
                          <a:schemeClr val="tx2">
                            <a:lumMod val="90000"/>
                          </a:schemeClr>
                        </a:solidFill>
                        <a:latin typeface="Helvetica Light"/>
                        <a:cs typeface="Helvetica Light"/>
                      </a:endParaRPr>
                    </a:p>
                    <a:p>
                      <a:endParaRPr lang="en-US" sz="1800" b="1" i="0" spc="0" baseline="-25000" dirty="0">
                        <a:solidFill>
                          <a:schemeClr val="tx2">
                            <a:lumMod val="90000"/>
                          </a:schemeClr>
                        </a:solidFill>
                        <a:latin typeface="Helvetica Light"/>
                        <a:cs typeface="Helvetica Light"/>
                      </a:endParaRPr>
                    </a:p>
                    <a:p>
                      <a:endParaRPr lang="en-US" sz="1800" b="1" spc="0" baseline="-25000" dirty="0">
                        <a:solidFill>
                          <a:schemeClr val="tx2">
                            <a:lumMod val="90000"/>
                          </a:schemeClr>
                        </a:solidFill>
                      </a:endParaRPr>
                    </a:p>
                  </a:txBody>
                  <a:tcPr marT="45661" marB="4566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400" b="1" i="0" spc="0" baseline="-25000" dirty="0">
                          <a:solidFill>
                            <a:schemeClr val="tx2">
                              <a:lumMod val="90000"/>
                            </a:schemeClr>
                          </a:solidFill>
                          <a:latin typeface="Arial"/>
                          <a:cs typeface="Arial"/>
                        </a:rPr>
                        <a:t>Their Interests</a:t>
                      </a:r>
                    </a:p>
                    <a:p>
                      <a:endParaRPr lang="en-US" sz="2400" b="1" i="0" spc="0" baseline="-25000" dirty="0">
                        <a:solidFill>
                          <a:schemeClr val="tx2">
                            <a:lumMod val="90000"/>
                          </a:schemeClr>
                        </a:solidFill>
                        <a:latin typeface="Arial"/>
                        <a:cs typeface="Arial"/>
                      </a:endParaRPr>
                    </a:p>
                    <a:p>
                      <a:endParaRPr lang="en-US" sz="1200" b="1" i="0" spc="0" baseline="-25000" dirty="0">
                        <a:solidFill>
                          <a:schemeClr val="tx2">
                            <a:lumMod val="90000"/>
                          </a:schemeClr>
                        </a:solidFill>
                        <a:latin typeface="Helvetica Light"/>
                        <a:cs typeface="Helvetica Light"/>
                      </a:endParaRPr>
                    </a:p>
                    <a:p>
                      <a:r>
                        <a:rPr lang="en-US" sz="2400" b="1" i="0" spc="0" baseline="-25000" dirty="0">
                          <a:solidFill>
                            <a:schemeClr val="tx2">
                              <a:lumMod val="90000"/>
                            </a:schemeClr>
                          </a:solidFill>
                          <a:latin typeface="Helvetica Light"/>
                          <a:cs typeface="Helvetica Light"/>
                        </a:rPr>
                        <a:t>What I think</a:t>
                      </a:r>
                      <a:r>
                        <a:rPr lang="en-US" sz="2400" b="1" i="0" spc="0" baseline="0" dirty="0">
                          <a:solidFill>
                            <a:schemeClr val="tx2">
                              <a:lumMod val="90000"/>
                            </a:schemeClr>
                          </a:solidFill>
                          <a:latin typeface="Helvetica Light"/>
                          <a:cs typeface="Helvetica Light"/>
                        </a:rPr>
                        <a:t> </a:t>
                      </a:r>
                      <a:r>
                        <a:rPr lang="en-US" sz="2400" b="1" i="0" spc="0" baseline="-25000" dirty="0">
                          <a:solidFill>
                            <a:schemeClr val="tx2">
                              <a:lumMod val="90000"/>
                            </a:schemeClr>
                          </a:solidFill>
                          <a:latin typeface="Helvetica Light"/>
                          <a:cs typeface="Helvetica Light"/>
                        </a:rPr>
                        <a:t>they</a:t>
                      </a:r>
                      <a:r>
                        <a:rPr lang="en-US" sz="2400" b="1" i="0" spc="0" baseline="0" dirty="0">
                          <a:solidFill>
                            <a:schemeClr val="tx2">
                              <a:lumMod val="90000"/>
                            </a:schemeClr>
                          </a:solidFill>
                          <a:latin typeface="Helvetica Light"/>
                          <a:cs typeface="Helvetica Light"/>
                        </a:rPr>
                        <a:t> </a:t>
                      </a:r>
                    </a:p>
                    <a:p>
                      <a:r>
                        <a:rPr lang="en-US" sz="1600" b="1" i="0" spc="0" baseline="0" dirty="0">
                          <a:solidFill>
                            <a:schemeClr val="tx2">
                              <a:lumMod val="90000"/>
                            </a:schemeClr>
                          </a:solidFill>
                          <a:latin typeface="Helvetica Light"/>
                          <a:cs typeface="Helvetica Light"/>
                        </a:rPr>
                        <a:t>really care about:</a:t>
                      </a:r>
                    </a:p>
                    <a:p>
                      <a:r>
                        <a:rPr lang="en-US" sz="1600" b="1" i="0" spc="0" baseline="0" dirty="0">
                          <a:solidFill>
                            <a:schemeClr val="tx2">
                              <a:lumMod val="90000"/>
                            </a:schemeClr>
                          </a:solidFill>
                          <a:latin typeface="Helvetica Light"/>
                          <a:cs typeface="Helvetica Light"/>
                        </a:rPr>
                        <a:t>their wants, concerns, hopes, and fears</a:t>
                      </a:r>
                    </a:p>
                  </a:txBody>
                  <a:tcPr marT="45661" marB="45661">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Footer Placeholder 1"/>
          <p:cNvSpPr>
            <a:spLocks noGrp="1"/>
          </p:cNvSpPr>
          <p:nvPr>
            <p:ph type="ftr" sz="quarter" idx="11"/>
          </p:nvPr>
        </p:nvSpPr>
        <p:spPr>
          <a:xfrm>
            <a:off x="2895231" y="6411794"/>
            <a:ext cx="3352800" cy="274320"/>
          </a:xfrm>
        </p:spPr>
        <p:txBody>
          <a:bodyPr/>
          <a:lstStyle/>
          <a:p>
            <a:pPr>
              <a:defRPr/>
            </a:pPr>
            <a:r>
              <a:rPr lang="en-US"/>
              <a:t>From Getting To Yes by Rodger Fisher and William Ury</a:t>
            </a:r>
          </a:p>
        </p:txBody>
      </p:sp>
      <p:sp>
        <p:nvSpPr>
          <p:cNvPr id="4" name="Slide Number Placeholder 3"/>
          <p:cNvSpPr>
            <a:spLocks noGrp="1"/>
          </p:cNvSpPr>
          <p:nvPr>
            <p:ph type="sldNum" sz="quarter" idx="12"/>
          </p:nvPr>
        </p:nvSpPr>
        <p:spPr/>
        <p:txBody>
          <a:bodyPr/>
          <a:lstStyle/>
          <a:p>
            <a:pPr>
              <a:defRPr/>
            </a:pPr>
            <a:fld id="{54B06B7F-C84E-904C-AE5B-F61A9CB4F322}" type="slidenum">
              <a:rPr lang="en-US" smtClean="0"/>
              <a:pPr>
                <a:defRPr/>
              </a:pPr>
              <a:t>39</a:t>
            </a:fld>
            <a:endParaRPr lang="en-US"/>
          </a:p>
        </p:txBody>
      </p:sp>
      <p:sp>
        <p:nvSpPr>
          <p:cNvPr id="3" name="Title 2"/>
          <p:cNvSpPr>
            <a:spLocks noGrp="1"/>
          </p:cNvSpPr>
          <p:nvPr>
            <p:ph type="title"/>
          </p:nvPr>
        </p:nvSpPr>
        <p:spPr/>
        <p:txBody>
          <a:bodyPr/>
          <a:lstStyle/>
          <a:p>
            <a:pPr>
              <a:defRPr/>
            </a:pPr>
            <a:r>
              <a:rPr lang="en-US"/>
              <a:t>THINGS I SHOULD BE READY TO </a:t>
            </a:r>
            <a:br>
              <a:rPr lang="en-US"/>
            </a:br>
            <a:r>
              <a:rPr lang="en-US">
                <a:solidFill>
                  <a:schemeClr val="bg2"/>
                </a:solidFill>
              </a:rPr>
              <a:t>PUT ON THE TABLE</a:t>
            </a:r>
          </a:p>
        </p:txBody>
      </p:sp>
      <p:sp>
        <p:nvSpPr>
          <p:cNvPr id="7" name="Right Brace 6"/>
          <p:cNvSpPr/>
          <p:nvPr/>
        </p:nvSpPr>
        <p:spPr>
          <a:xfrm rot="5400000">
            <a:off x="4284663" y="190501"/>
            <a:ext cx="600075" cy="8407400"/>
          </a:xfrm>
          <a:prstGeom prst="rightBrace">
            <a:avLst/>
          </a:prstGeom>
          <a:ln w="28575" cmpd="sng">
            <a:solidFill>
              <a:schemeClr val="accent3"/>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chemeClr val="accent1">
                  <a:lumMod val="50000"/>
                </a:schemeClr>
              </a:solidFill>
            </a:endParaRPr>
          </a:p>
        </p:txBody>
      </p:sp>
      <p:sp>
        <p:nvSpPr>
          <p:cNvPr id="9" name="Rectangle 8"/>
          <p:cNvSpPr/>
          <p:nvPr/>
        </p:nvSpPr>
        <p:spPr>
          <a:xfrm>
            <a:off x="5056190" y="4659313"/>
            <a:ext cx="3367087" cy="1789112"/>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584201" y="4694239"/>
            <a:ext cx="3368675" cy="167322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Left-Right Arrow 10"/>
          <p:cNvSpPr/>
          <p:nvPr/>
        </p:nvSpPr>
        <p:spPr>
          <a:xfrm>
            <a:off x="4267200" y="5410201"/>
            <a:ext cx="593725" cy="287337"/>
          </a:xfrm>
          <a:prstGeom prst="leftRightArrow">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3"/>
              </a:solidFill>
            </a:endParaRPr>
          </a:p>
        </p:txBody>
      </p:sp>
      <p:sp>
        <p:nvSpPr>
          <p:cNvPr id="12" name="TextBox 11"/>
          <p:cNvSpPr txBox="1"/>
          <p:nvPr/>
        </p:nvSpPr>
        <p:spPr>
          <a:xfrm>
            <a:off x="584201" y="4694239"/>
            <a:ext cx="3368675" cy="1754187"/>
          </a:xfrm>
          <a:prstGeom prst="rect">
            <a:avLst/>
          </a:prstGeom>
          <a:solidFill>
            <a:schemeClr val="accent1">
              <a:lumMod val="50000"/>
            </a:schemeClr>
          </a:solidFill>
        </p:spPr>
        <p:txBody>
          <a:bodyPr>
            <a:spAutoFit/>
          </a:bodyPr>
          <a:lstStyle/>
          <a:p>
            <a:pPr>
              <a:defRPr/>
            </a:pPr>
            <a:r>
              <a:rPr lang="en-US" b="1">
                <a:solidFill>
                  <a:schemeClr val="bg1"/>
                </a:solidFill>
                <a:latin typeface="Arial"/>
                <a:cs typeface="Arial"/>
              </a:rPr>
              <a:t>My Walk-Away Alternative</a:t>
            </a:r>
          </a:p>
          <a:p>
            <a:pPr>
              <a:defRPr/>
            </a:pPr>
            <a:endParaRPr lang="en-US">
              <a:solidFill>
                <a:schemeClr val="bg1"/>
              </a:solidFill>
              <a:latin typeface="Helvetica Light"/>
              <a:cs typeface="Helvetica Light"/>
            </a:endParaRPr>
          </a:p>
          <a:p>
            <a:pPr>
              <a:defRPr/>
            </a:pPr>
            <a:r>
              <a:rPr lang="en-US">
                <a:solidFill>
                  <a:schemeClr val="bg1"/>
                </a:solidFill>
                <a:latin typeface="Helvetica Light"/>
                <a:cs typeface="Helvetica Light"/>
              </a:rPr>
              <a:t>What can I do if I walk away without agreement?  Which is the best?  What would I really do?</a:t>
            </a:r>
          </a:p>
        </p:txBody>
      </p:sp>
      <p:sp>
        <p:nvSpPr>
          <p:cNvPr id="13" name="TextBox 12"/>
          <p:cNvSpPr txBox="1"/>
          <p:nvPr/>
        </p:nvSpPr>
        <p:spPr>
          <a:xfrm>
            <a:off x="5056190" y="4659313"/>
            <a:ext cx="3367087" cy="1200329"/>
          </a:xfrm>
          <a:prstGeom prst="rect">
            <a:avLst/>
          </a:prstGeom>
          <a:noFill/>
        </p:spPr>
        <p:txBody>
          <a:bodyPr>
            <a:spAutoFit/>
          </a:bodyPr>
          <a:lstStyle/>
          <a:p>
            <a:pPr>
              <a:defRPr/>
            </a:pPr>
            <a:r>
              <a:rPr lang="en-US" b="1">
                <a:solidFill>
                  <a:schemeClr val="bg1">
                    <a:lumMod val="20000"/>
                    <a:lumOff val="80000"/>
                  </a:schemeClr>
                </a:solidFill>
                <a:latin typeface="Arial"/>
                <a:cs typeface="Arial"/>
              </a:rPr>
              <a:t>Commitment</a:t>
            </a:r>
          </a:p>
          <a:p>
            <a:pPr>
              <a:defRPr/>
            </a:pPr>
            <a:endParaRPr lang="en-US">
              <a:solidFill>
                <a:schemeClr val="bg1">
                  <a:lumMod val="20000"/>
                  <a:lumOff val="80000"/>
                </a:schemeClr>
              </a:solidFill>
              <a:latin typeface="Helvetica Light"/>
              <a:cs typeface="Helvetica Light"/>
            </a:endParaRPr>
          </a:p>
          <a:p>
            <a:pPr>
              <a:defRPr/>
            </a:pPr>
            <a:r>
              <a:rPr lang="en-US">
                <a:solidFill>
                  <a:schemeClr val="bg1">
                    <a:lumMod val="20000"/>
                    <a:lumOff val="80000"/>
                  </a:schemeClr>
                </a:solidFill>
                <a:latin typeface="Helvetica Light"/>
                <a:cs typeface="Helvetica Light"/>
              </a:rPr>
              <a:t>If we reach agreement, we commit to some option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407893" cy="5029200"/>
          </a:xfrm>
        </p:spPr>
        <p:txBody>
          <a:bodyPr>
            <a:normAutofit/>
          </a:bodyPr>
          <a:lstStyle/>
          <a:p>
            <a:pPr marL="45720" indent="0">
              <a:lnSpc>
                <a:spcPct val="150000"/>
              </a:lnSpc>
              <a:buNone/>
              <a:defRPr/>
            </a:pPr>
            <a:endParaRPr lang="en-US" sz="1200">
              <a:latin typeface="Helvetica Light"/>
              <a:cs typeface="Helvetica Light"/>
            </a:endParaRPr>
          </a:p>
          <a:p>
            <a:pPr>
              <a:lnSpc>
                <a:spcPct val="150000"/>
              </a:lnSpc>
              <a:defRPr/>
            </a:pPr>
            <a:r>
              <a:rPr lang="en-US" sz="2500">
                <a:latin typeface="Helvetica Light"/>
                <a:cs typeface="Helvetica Light"/>
              </a:rPr>
              <a:t>One Person Speaks at a Time </a:t>
            </a:r>
          </a:p>
          <a:p>
            <a:pPr>
              <a:lnSpc>
                <a:spcPct val="150000"/>
              </a:lnSpc>
              <a:defRPr/>
            </a:pPr>
            <a:r>
              <a:rPr lang="en-US" sz="2500">
                <a:latin typeface="Helvetica Light"/>
                <a:cs typeface="Helvetica Light"/>
              </a:rPr>
              <a:t>Listen Carefully to the Ideas of Others </a:t>
            </a:r>
          </a:p>
          <a:p>
            <a:pPr>
              <a:lnSpc>
                <a:spcPct val="150000"/>
              </a:lnSpc>
              <a:defRPr/>
            </a:pPr>
            <a:r>
              <a:rPr lang="en-US" sz="2500">
                <a:latin typeface="Helvetica Light"/>
                <a:cs typeface="Helvetica Light"/>
              </a:rPr>
              <a:t>Consider the Ideas of Others </a:t>
            </a:r>
          </a:p>
          <a:p>
            <a:pPr>
              <a:lnSpc>
                <a:spcPct val="150000"/>
              </a:lnSpc>
              <a:defRPr/>
            </a:pPr>
            <a:r>
              <a:rPr lang="en-US" sz="2500">
                <a:latin typeface="Helvetica Light"/>
                <a:cs typeface="Helvetica Light"/>
              </a:rPr>
              <a:t>Share Your Views Willingly </a:t>
            </a:r>
          </a:p>
          <a:p>
            <a:pPr>
              <a:lnSpc>
                <a:spcPct val="150000"/>
              </a:lnSpc>
              <a:defRPr/>
            </a:pPr>
            <a:r>
              <a:rPr lang="en-US" sz="2500">
                <a:latin typeface="Helvetica Light"/>
                <a:cs typeface="Helvetica Light"/>
              </a:rPr>
              <a:t>Ask and Welcome Questions </a:t>
            </a:r>
          </a:p>
          <a:p>
            <a:pPr>
              <a:lnSpc>
                <a:spcPct val="150000"/>
              </a:lnSpc>
              <a:defRPr/>
            </a:pPr>
            <a:r>
              <a:rPr lang="en-US" sz="2500">
                <a:latin typeface="Helvetica Light"/>
                <a:cs typeface="Helvetica Light"/>
              </a:rPr>
              <a:t>Honor Agreed Time Limits </a:t>
            </a:r>
          </a:p>
          <a:p>
            <a:pPr>
              <a:lnSpc>
                <a:spcPct val="150000"/>
              </a:lnSpc>
              <a:defRPr/>
            </a:pPr>
            <a:r>
              <a:rPr lang="en-US" sz="2500">
                <a:latin typeface="Helvetica Light"/>
                <a:cs typeface="Helvetica Light"/>
              </a:rPr>
              <a:t>Keep the Meeting Focused on the Child </a:t>
            </a:r>
          </a:p>
        </p:txBody>
      </p:sp>
      <p:sp>
        <p:nvSpPr>
          <p:cNvPr id="4" name="TextBox 3"/>
          <p:cNvSpPr txBox="1"/>
          <p:nvPr/>
        </p:nvSpPr>
        <p:spPr>
          <a:xfrm>
            <a:off x="533400" y="381000"/>
            <a:ext cx="8153400" cy="892552"/>
          </a:xfrm>
          <a:prstGeom prst="rect">
            <a:avLst/>
          </a:prstGeom>
          <a:noFill/>
        </p:spPr>
        <p:txBody>
          <a:bodyPr wrap="square" rtlCol="0">
            <a:spAutoFit/>
          </a:bodyPr>
          <a:lstStyle/>
          <a:p>
            <a:pPr algn="ctr"/>
            <a:r>
              <a:rPr lang="en-US" sz="5200">
                <a:solidFill>
                  <a:srgbClr val="FFFFFF"/>
                </a:solidFill>
                <a:latin typeface="+mj-lt"/>
              </a:rPr>
              <a:t>Meeting Agreements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57400"/>
            <a:ext cx="8407893" cy="4407408"/>
          </a:xfrm>
        </p:spPr>
        <p:txBody>
          <a:bodyPr>
            <a:normAutofit/>
          </a:bodyPr>
          <a:lstStyle/>
          <a:p>
            <a:pPr>
              <a:lnSpc>
                <a:spcPct val="150000"/>
              </a:lnSpc>
              <a:defRPr/>
            </a:pPr>
            <a:r>
              <a:rPr lang="en-US" sz="2500" dirty="0">
                <a:latin typeface="Helvetica Light"/>
                <a:cs typeface="Helvetica Light"/>
              </a:rPr>
              <a:t>Utilize the Interest-Based Prep Sheet “Prepare for a Challenging Meeting between a Parent and Regional Center”</a:t>
            </a:r>
          </a:p>
          <a:p>
            <a:pPr marL="0" indent="0" algn="ctr">
              <a:lnSpc>
                <a:spcPct val="150000"/>
              </a:lnSpc>
              <a:buFontTx/>
              <a:buNone/>
              <a:defRPr/>
            </a:pPr>
            <a:r>
              <a:rPr lang="en-US" sz="2500" dirty="0">
                <a:latin typeface="Helvetica Light"/>
                <a:cs typeface="Helvetica Light"/>
              </a:rPr>
              <a:t>		</a:t>
            </a:r>
            <a:r>
              <a:rPr lang="en-US" sz="2500" b="1" dirty="0">
                <a:latin typeface="Helvetica"/>
                <a:cs typeface="Helvetica"/>
              </a:rPr>
              <a:t>	</a:t>
            </a:r>
          </a:p>
          <a:p>
            <a:pPr marL="0" indent="0" algn="ctr">
              <a:lnSpc>
                <a:spcPct val="150000"/>
              </a:lnSpc>
              <a:buFontTx/>
              <a:buNone/>
              <a:defRPr/>
            </a:pPr>
            <a:r>
              <a:rPr lang="en-US" sz="2500" b="1" dirty="0">
                <a:latin typeface="Helvetica"/>
                <a:cs typeface="Helvetica"/>
              </a:rPr>
              <a:t>					(See Case)</a:t>
            </a:r>
          </a:p>
        </p:txBody>
      </p:sp>
      <p:sp>
        <p:nvSpPr>
          <p:cNvPr id="2" name="Title 1"/>
          <p:cNvSpPr>
            <a:spLocks noGrp="1"/>
          </p:cNvSpPr>
          <p:nvPr>
            <p:ph type="title"/>
          </p:nvPr>
        </p:nvSpPr>
        <p:spPr/>
        <p:txBody>
          <a:bodyPr/>
          <a:lstStyle/>
          <a:p>
            <a:pPr>
              <a:defRPr/>
            </a:pPr>
            <a:r>
              <a:rPr lang="en-US"/>
              <a:t>Small Group Work</a:t>
            </a:r>
            <a:br>
              <a:rPr lang="en-US"/>
            </a:b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708" y="1524000"/>
            <a:ext cx="8407893" cy="4407408"/>
          </a:xfrm>
        </p:spPr>
        <p:txBody>
          <a:bodyPr>
            <a:normAutofit/>
          </a:bodyPr>
          <a:lstStyle/>
          <a:p>
            <a:pPr>
              <a:lnSpc>
                <a:spcPct val="150000"/>
              </a:lnSpc>
              <a:defRPr/>
            </a:pPr>
            <a:endParaRPr lang="en-US" sz="2500" dirty="0">
              <a:latin typeface="Helvetica Light"/>
              <a:cs typeface="Helvetica Light"/>
            </a:endParaRPr>
          </a:p>
          <a:p>
            <a:pPr>
              <a:lnSpc>
                <a:spcPct val="150000"/>
              </a:lnSpc>
              <a:defRPr/>
            </a:pPr>
            <a:r>
              <a:rPr lang="en-US" sz="2500" dirty="0">
                <a:latin typeface="Helvetica Light"/>
                <a:cs typeface="Helvetica Light"/>
              </a:rPr>
              <a:t>Thinking about today’s training, what are 2-3 skills/tools that you can begin using right away  in your communications with Regional Center, medical insurance or an agency that your child attends?</a:t>
            </a:r>
            <a:endParaRPr lang="en-US" sz="1200" dirty="0">
              <a:latin typeface="Helvetica Light"/>
              <a:cs typeface="Helvetica Light"/>
            </a:endParaRPr>
          </a:p>
          <a:p>
            <a:pPr marL="45720" indent="0">
              <a:lnSpc>
                <a:spcPct val="150000"/>
              </a:lnSpc>
              <a:buNone/>
              <a:defRPr/>
            </a:pPr>
            <a:endParaRPr lang="en-US" sz="1200" dirty="0">
              <a:latin typeface="Helvetica Light"/>
              <a:cs typeface="Helvetica Light"/>
            </a:endParaRPr>
          </a:p>
        </p:txBody>
      </p:sp>
      <p:sp>
        <p:nvSpPr>
          <p:cNvPr id="2" name="Title 1"/>
          <p:cNvSpPr>
            <a:spLocks noGrp="1"/>
          </p:cNvSpPr>
          <p:nvPr>
            <p:ph type="title"/>
          </p:nvPr>
        </p:nvSpPr>
        <p:spPr/>
        <p:txBody>
          <a:bodyPr/>
          <a:lstStyle/>
          <a:p>
            <a:pPr>
              <a:defRPr/>
            </a:pPr>
            <a:r>
              <a:rPr lang="en-US"/>
              <a:t>Small Group Work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81200"/>
            <a:ext cx="8407893" cy="4407408"/>
          </a:xfrm>
        </p:spPr>
        <p:txBody>
          <a:bodyPr>
            <a:normAutofit/>
          </a:bodyPr>
          <a:lstStyle/>
          <a:p>
            <a:pPr>
              <a:lnSpc>
                <a:spcPct val="150000"/>
              </a:lnSpc>
              <a:defRPr/>
            </a:pPr>
            <a:r>
              <a:rPr lang="en-US" sz="2500" dirty="0">
                <a:latin typeface="Helvetica Light"/>
                <a:cs typeface="Helvetica Light"/>
              </a:rPr>
              <a:t>Less is more </a:t>
            </a:r>
          </a:p>
          <a:p>
            <a:pPr>
              <a:lnSpc>
                <a:spcPct val="150000"/>
              </a:lnSpc>
              <a:defRPr/>
            </a:pPr>
            <a:r>
              <a:rPr lang="en-US" sz="2500" dirty="0">
                <a:latin typeface="Helvetica Light"/>
                <a:cs typeface="Helvetica Light"/>
              </a:rPr>
              <a:t>Use email for confirming and summary </a:t>
            </a:r>
          </a:p>
          <a:p>
            <a:pPr>
              <a:lnSpc>
                <a:spcPct val="150000"/>
              </a:lnSpc>
              <a:defRPr/>
            </a:pPr>
            <a:r>
              <a:rPr lang="en-US" sz="2500" dirty="0">
                <a:latin typeface="Helvetica Light"/>
                <a:cs typeface="Helvetica Light"/>
              </a:rPr>
              <a:t>Use neutral language </a:t>
            </a:r>
          </a:p>
          <a:p>
            <a:pPr>
              <a:lnSpc>
                <a:spcPct val="150000"/>
              </a:lnSpc>
              <a:defRPr/>
            </a:pPr>
            <a:r>
              <a:rPr lang="en-US" sz="2500" dirty="0">
                <a:latin typeface="Helvetica Light"/>
                <a:cs typeface="Helvetica Light"/>
              </a:rPr>
              <a:t>Not meant to replace a phone or in-person meeting </a:t>
            </a:r>
          </a:p>
          <a:p>
            <a:pPr>
              <a:lnSpc>
                <a:spcPct val="150000"/>
              </a:lnSpc>
              <a:defRPr/>
            </a:pPr>
            <a:endParaRPr lang="en-US" sz="2500" dirty="0">
              <a:latin typeface="Helvetica Light"/>
              <a:cs typeface="Helvetica Light"/>
            </a:endParaRPr>
          </a:p>
        </p:txBody>
      </p:sp>
      <p:sp>
        <p:nvSpPr>
          <p:cNvPr id="2" name="Title 1"/>
          <p:cNvSpPr>
            <a:spLocks noGrp="1"/>
          </p:cNvSpPr>
          <p:nvPr>
            <p:ph type="title"/>
          </p:nvPr>
        </p:nvSpPr>
        <p:spPr>
          <a:xfrm>
            <a:off x="-609600" y="381001"/>
            <a:ext cx="10363200" cy="1054394"/>
          </a:xfrm>
        </p:spPr>
        <p:txBody>
          <a:bodyPr/>
          <a:lstStyle/>
          <a:p>
            <a:pPr>
              <a:defRPr/>
            </a:pPr>
            <a:r>
              <a:rPr lang="en-US"/>
              <a:t>Tips For E-mailing Regional </a:t>
            </a:r>
            <a:br>
              <a:rPr lang="en-US"/>
            </a:br>
            <a:r>
              <a:rPr lang="en-US"/>
              <a:t>Center and Agencies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495800"/>
          </a:xfrm>
        </p:spPr>
        <p:txBody>
          <a:bodyPr>
            <a:normAutofit lnSpcReduction="10000"/>
          </a:bodyPr>
          <a:lstStyle/>
          <a:p>
            <a:pPr>
              <a:lnSpc>
                <a:spcPct val="120000"/>
              </a:lnSpc>
              <a:defRPr/>
            </a:pPr>
            <a:r>
              <a:rPr lang="en-US" sz="2500" dirty="0">
                <a:latin typeface="Helvetica Light"/>
                <a:cs typeface="Helvetica Light"/>
              </a:rPr>
              <a:t>Step One</a:t>
            </a:r>
          </a:p>
          <a:p>
            <a:pPr lvl="2">
              <a:lnSpc>
                <a:spcPct val="120000"/>
              </a:lnSpc>
              <a:defRPr/>
            </a:pPr>
            <a:r>
              <a:rPr lang="en-US" sz="2300" dirty="0">
                <a:latin typeface="Helvetica Light"/>
                <a:cs typeface="Helvetica Light"/>
              </a:rPr>
              <a:t>E-mail is sent out </a:t>
            </a:r>
          </a:p>
          <a:p>
            <a:pPr>
              <a:lnSpc>
                <a:spcPct val="120000"/>
              </a:lnSpc>
              <a:defRPr/>
            </a:pPr>
            <a:r>
              <a:rPr lang="en-US" sz="2500" dirty="0">
                <a:latin typeface="Helvetica Light"/>
                <a:cs typeface="Helvetica Light"/>
              </a:rPr>
              <a:t> Step Two </a:t>
            </a:r>
          </a:p>
          <a:p>
            <a:pPr lvl="2">
              <a:lnSpc>
                <a:spcPct val="120000"/>
              </a:lnSpc>
              <a:defRPr/>
            </a:pPr>
            <a:r>
              <a:rPr lang="en-US" sz="2300" dirty="0">
                <a:latin typeface="Helvetica Light"/>
                <a:cs typeface="Helvetica Light"/>
              </a:rPr>
              <a:t>E-mail is received and from the reply, it seems there is at miscommunication (something doesn’t “feel right”) </a:t>
            </a:r>
          </a:p>
          <a:p>
            <a:pPr>
              <a:lnSpc>
                <a:spcPct val="120000"/>
              </a:lnSpc>
              <a:defRPr/>
            </a:pPr>
            <a:r>
              <a:rPr lang="en-US" sz="2500" dirty="0">
                <a:latin typeface="Helvetica Light"/>
                <a:cs typeface="Helvetica Light"/>
              </a:rPr>
              <a:t>Step Three   </a:t>
            </a:r>
          </a:p>
          <a:p>
            <a:pPr lvl="2">
              <a:lnSpc>
                <a:spcPct val="120000"/>
              </a:lnSpc>
              <a:defRPr/>
            </a:pPr>
            <a:r>
              <a:rPr lang="en-US" sz="2300" dirty="0">
                <a:latin typeface="Helvetica Light"/>
                <a:cs typeface="Helvetica Light"/>
              </a:rPr>
              <a:t>Pick up the phone and talk about the content of the e-mail (perhaps consider having a face-to face meeting) </a:t>
            </a:r>
            <a:endParaRPr lang="en-US" sz="2500" dirty="0">
              <a:latin typeface="Helvetica Light"/>
              <a:cs typeface="Helvetica Light"/>
            </a:endParaRPr>
          </a:p>
          <a:p>
            <a:pPr marL="457200" lvl="1" indent="0">
              <a:buFontTx/>
              <a:buNone/>
              <a:defRPr/>
            </a:pPr>
            <a:endParaRPr lang="en-US" dirty="0"/>
          </a:p>
          <a:p>
            <a:pPr marL="0" indent="0">
              <a:buFontTx/>
              <a:buNone/>
              <a:defRPr/>
            </a:pPr>
            <a:endParaRPr lang="en-US" dirty="0"/>
          </a:p>
        </p:txBody>
      </p:sp>
      <p:sp>
        <p:nvSpPr>
          <p:cNvPr id="2" name="Title 1"/>
          <p:cNvSpPr>
            <a:spLocks noGrp="1"/>
          </p:cNvSpPr>
          <p:nvPr>
            <p:ph type="title"/>
          </p:nvPr>
        </p:nvSpPr>
        <p:spPr/>
        <p:txBody>
          <a:bodyPr/>
          <a:lstStyle/>
          <a:p>
            <a:pPr>
              <a:defRPr/>
            </a:pPr>
            <a:r>
              <a:rPr lang="en-US"/>
              <a:t>Three Step Approach to Avoiding </a:t>
            </a:r>
            <a:br>
              <a:rPr lang="en-US"/>
            </a:br>
            <a:r>
              <a:rPr lang="en-US"/>
              <a:t>E-mail Conflict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64" y="1905000"/>
            <a:ext cx="8407893" cy="4407408"/>
          </a:xfrm>
        </p:spPr>
        <p:txBody>
          <a:bodyPr>
            <a:normAutofit lnSpcReduction="10000"/>
          </a:bodyPr>
          <a:lstStyle/>
          <a:p>
            <a:pPr marL="1030288" lvl="8" indent="-457200">
              <a:lnSpc>
                <a:spcPct val="120000"/>
              </a:lnSpc>
              <a:buClr>
                <a:srgbClr val="00FF99"/>
              </a:buClr>
              <a:defRPr/>
            </a:pPr>
            <a:r>
              <a:rPr lang="en-US" sz="2700">
                <a:latin typeface="Helvetica Light"/>
                <a:cs typeface="Helvetica Light"/>
              </a:rPr>
              <a:t>Program Development </a:t>
            </a:r>
          </a:p>
          <a:p>
            <a:pPr marL="1030288" lvl="8" indent="-457200">
              <a:lnSpc>
                <a:spcPct val="120000"/>
              </a:lnSpc>
              <a:buClr>
                <a:srgbClr val="00FF99"/>
              </a:buClr>
              <a:defRPr/>
            </a:pPr>
            <a:r>
              <a:rPr lang="en-US" sz="2700">
                <a:latin typeface="Helvetica Light"/>
                <a:cs typeface="Helvetica Light"/>
              </a:rPr>
              <a:t>Mediation </a:t>
            </a:r>
          </a:p>
          <a:p>
            <a:pPr marL="1030288" lvl="8" indent="-457200">
              <a:lnSpc>
                <a:spcPct val="120000"/>
              </a:lnSpc>
              <a:buClr>
                <a:srgbClr val="00FF99"/>
              </a:buClr>
              <a:defRPr/>
            </a:pPr>
            <a:r>
              <a:rPr lang="en-US" sz="2700">
                <a:latin typeface="Helvetica Light"/>
                <a:cs typeface="Helvetica Light"/>
              </a:rPr>
              <a:t>Training </a:t>
            </a:r>
          </a:p>
          <a:p>
            <a:pPr marL="1030288" lvl="8" indent="-457200">
              <a:lnSpc>
                <a:spcPct val="120000"/>
              </a:lnSpc>
              <a:buClr>
                <a:srgbClr val="00FF99"/>
              </a:buClr>
              <a:defRPr/>
            </a:pPr>
            <a:r>
              <a:rPr lang="en-US" sz="2700">
                <a:latin typeface="Helvetica Light"/>
                <a:cs typeface="Helvetica Light"/>
              </a:rPr>
              <a:t>Coaching </a:t>
            </a:r>
          </a:p>
          <a:p>
            <a:pPr marL="1030288" lvl="8" indent="-457200">
              <a:lnSpc>
                <a:spcPct val="120000"/>
              </a:lnSpc>
              <a:buClr>
                <a:srgbClr val="00FF99"/>
              </a:buClr>
              <a:defRPr/>
            </a:pPr>
            <a:r>
              <a:rPr lang="en-US" sz="2700">
                <a:latin typeface="Helvetica Light"/>
                <a:cs typeface="Helvetica Light"/>
              </a:rPr>
              <a:t>Meeting </a:t>
            </a:r>
          </a:p>
          <a:p>
            <a:pPr marL="1030288" lvl="8" indent="-457200">
              <a:lnSpc>
                <a:spcPct val="120000"/>
              </a:lnSpc>
              <a:buClr>
                <a:srgbClr val="00FF99"/>
              </a:buClr>
              <a:defRPr/>
            </a:pPr>
            <a:r>
              <a:rPr lang="en-US" sz="2700">
                <a:latin typeface="Helvetica Light"/>
                <a:cs typeface="Helvetica Light"/>
              </a:rPr>
              <a:t>Facilitation </a:t>
            </a:r>
          </a:p>
          <a:p>
            <a:pPr marL="0" indent="0">
              <a:buClr>
                <a:srgbClr val="00FF99"/>
              </a:buClr>
              <a:buFontTx/>
              <a:buNone/>
              <a:defRPr/>
            </a:pPr>
            <a:endParaRPr lang="en-US" sz="2700" b="1" i="1">
              <a:latin typeface="Helvetica Light"/>
              <a:cs typeface="Helvetica Light"/>
            </a:endParaRPr>
          </a:p>
          <a:p>
            <a:pPr marL="0" indent="0" algn="ctr">
              <a:buClr>
                <a:srgbClr val="00FF99"/>
              </a:buClr>
              <a:buFontTx/>
              <a:buNone/>
              <a:defRPr/>
            </a:pPr>
            <a:r>
              <a:rPr lang="en-US" sz="2700" b="1" i="1">
                <a:latin typeface="Helvetica Light"/>
                <a:cs typeface="Helvetica Light"/>
              </a:rPr>
              <a:t>We Are Advocates for the Process Only </a:t>
            </a:r>
          </a:p>
          <a:p>
            <a:pPr>
              <a:lnSpc>
                <a:spcPct val="70000"/>
              </a:lnSpc>
              <a:defRPr/>
            </a:pPr>
            <a:endParaRPr lang="en-US" sz="3600">
              <a:solidFill>
                <a:schemeClr val="accent5"/>
              </a:solidFill>
              <a:latin typeface="News Gothic MT" charset="0"/>
              <a:cs typeface="News Gothic MT" charset="0"/>
            </a:endParaRPr>
          </a:p>
          <a:p>
            <a:pPr>
              <a:defRPr/>
            </a:pPr>
            <a:endParaRPr lang="en-US"/>
          </a:p>
          <a:p>
            <a:pPr>
              <a:defRPr/>
            </a:pPr>
            <a:endParaRPr lang="en-US"/>
          </a:p>
        </p:txBody>
      </p:sp>
      <p:sp>
        <p:nvSpPr>
          <p:cNvPr id="4" name="Footer Placeholder 3"/>
          <p:cNvSpPr>
            <a:spLocks noGrp="1"/>
          </p:cNvSpPr>
          <p:nvPr>
            <p:ph type="ftr" sz="quarter" idx="11"/>
          </p:nvPr>
        </p:nvSpPr>
        <p:spPr/>
        <p:txBody>
          <a:bodyPr/>
          <a:lstStyle/>
          <a:p>
            <a:pPr>
              <a:defRPr/>
            </a:pPr>
            <a:r>
              <a:rPr lang="en-US"/>
              <a:t>www.purchinconsulting.com</a:t>
            </a:r>
          </a:p>
        </p:txBody>
      </p:sp>
      <p:sp>
        <p:nvSpPr>
          <p:cNvPr id="5" name="Slide Number Placeholder 4"/>
          <p:cNvSpPr>
            <a:spLocks noGrp="1"/>
          </p:cNvSpPr>
          <p:nvPr>
            <p:ph type="sldNum" sz="quarter" idx="12"/>
          </p:nvPr>
        </p:nvSpPr>
        <p:spPr/>
        <p:txBody>
          <a:bodyPr/>
          <a:lstStyle/>
          <a:p>
            <a:pPr>
              <a:defRPr/>
            </a:pPr>
            <a:fld id="{825964D2-746F-A74F-8ADC-2314708FD015}" type="slidenum">
              <a:rPr lang="en-US" smtClean="0"/>
              <a:pPr>
                <a:defRPr/>
              </a:pPr>
              <a:t>44</a:t>
            </a:fld>
            <a:endParaRPr lang="en-US"/>
          </a:p>
        </p:txBody>
      </p:sp>
      <p:sp>
        <p:nvSpPr>
          <p:cNvPr id="3" name="Title 2"/>
          <p:cNvSpPr>
            <a:spLocks noGrp="1"/>
          </p:cNvSpPr>
          <p:nvPr>
            <p:ph type="title"/>
          </p:nvPr>
        </p:nvSpPr>
        <p:spPr/>
        <p:txBody>
          <a:bodyPr/>
          <a:lstStyle/>
          <a:p>
            <a:pPr>
              <a:defRPr/>
            </a:pPr>
            <a:r>
              <a:rPr lang="en-US"/>
              <a:t>Purchin Consulting </a:t>
            </a:r>
            <a:br>
              <a:rPr lang="en-US"/>
            </a:br>
            <a:r>
              <a:rPr lang="en-US"/>
              <a:t>ADR Services Include: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609600"/>
            <a:ext cx="8229600" cy="5486400"/>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ctr">
              <a:lnSpc>
                <a:spcPct val="80000"/>
              </a:lnSpc>
              <a:spcBef>
                <a:spcPct val="0"/>
              </a:spcBef>
              <a:spcAft>
                <a:spcPct val="50000"/>
              </a:spcAft>
              <a:buClrTx/>
              <a:buFontTx/>
              <a:buNone/>
              <a:defRPr/>
            </a:pPr>
            <a:endParaRPr lang="en-US" sz="2800" b="1"/>
          </a:p>
          <a:p>
            <a:pPr algn="ctr">
              <a:lnSpc>
                <a:spcPct val="80000"/>
              </a:lnSpc>
              <a:spcBef>
                <a:spcPct val="0"/>
              </a:spcBef>
              <a:spcAft>
                <a:spcPct val="50000"/>
              </a:spcAft>
              <a:buClrTx/>
              <a:buFontTx/>
              <a:buNone/>
              <a:defRPr/>
            </a:pPr>
            <a:r>
              <a:rPr lang="en-US" sz="2800" b="1"/>
              <a:t>Keep In Touch! </a:t>
            </a:r>
          </a:p>
          <a:p>
            <a:pPr algn="ctr">
              <a:lnSpc>
                <a:spcPct val="80000"/>
              </a:lnSpc>
              <a:spcBef>
                <a:spcPct val="0"/>
              </a:spcBef>
              <a:spcAft>
                <a:spcPct val="50000"/>
              </a:spcAft>
              <a:buClrTx/>
              <a:buFontTx/>
              <a:buNone/>
              <a:defRPr/>
            </a:pPr>
            <a:endParaRPr lang="en-US" sz="2800" b="1"/>
          </a:p>
          <a:p>
            <a:pPr algn="ctr">
              <a:lnSpc>
                <a:spcPct val="80000"/>
              </a:lnSpc>
              <a:spcBef>
                <a:spcPct val="0"/>
              </a:spcBef>
              <a:spcAft>
                <a:spcPct val="50000"/>
              </a:spcAft>
              <a:buClrTx/>
              <a:buFontTx/>
              <a:buNone/>
              <a:defRPr/>
            </a:pPr>
            <a:r>
              <a:rPr lang="en-US" sz="2800" b="1"/>
              <a:t>Presented by: </a:t>
            </a:r>
          </a:p>
          <a:p>
            <a:pPr algn="ctr">
              <a:lnSpc>
                <a:spcPct val="80000"/>
              </a:lnSpc>
              <a:spcBef>
                <a:spcPct val="0"/>
              </a:spcBef>
              <a:spcAft>
                <a:spcPct val="50000"/>
              </a:spcAft>
              <a:buClrTx/>
              <a:buFontTx/>
              <a:buNone/>
              <a:defRPr/>
            </a:pPr>
            <a:endParaRPr lang="en-US" sz="2800" i="1">
              <a:latin typeface="Book Antiqua" charset="0"/>
            </a:endParaRPr>
          </a:p>
          <a:p>
            <a:pPr marL="0" indent="0" algn="ctr">
              <a:lnSpc>
                <a:spcPct val="80000"/>
              </a:lnSpc>
              <a:buFontTx/>
              <a:buNone/>
              <a:defRPr/>
            </a:pPr>
            <a:r>
              <a:rPr lang="en-US" sz="2800" b="1"/>
              <a:t>Marc Purchin </a:t>
            </a:r>
          </a:p>
          <a:p>
            <a:pPr marL="0" indent="0" algn="ctr">
              <a:lnSpc>
                <a:spcPct val="80000"/>
              </a:lnSpc>
              <a:buFontTx/>
              <a:buNone/>
              <a:defRPr/>
            </a:pPr>
            <a:r>
              <a:rPr lang="en-US" sz="2800" b="1">
                <a:hlinkClick r:id="rId2"/>
              </a:rPr>
              <a:t>mpurchin@purchinconsulting.com</a:t>
            </a:r>
            <a:r>
              <a:rPr lang="en-US" sz="2800" b="1"/>
              <a:t> </a:t>
            </a:r>
          </a:p>
          <a:p>
            <a:pPr marL="0" indent="0" algn="ctr">
              <a:lnSpc>
                <a:spcPct val="80000"/>
              </a:lnSpc>
              <a:buFontTx/>
              <a:buNone/>
              <a:defRPr/>
            </a:pPr>
            <a:r>
              <a:rPr lang="en-US" sz="2800" i="1">
                <a:latin typeface="Book Antiqua" charset="0"/>
              </a:rPr>
              <a:t>(310)202-1155 </a:t>
            </a:r>
          </a:p>
          <a:p>
            <a:pPr marL="0" indent="0" algn="ctr">
              <a:lnSpc>
                <a:spcPct val="80000"/>
              </a:lnSpc>
              <a:buFontTx/>
              <a:buNone/>
              <a:defRPr/>
            </a:pPr>
            <a:endParaRPr lang="en-US" sz="2800"/>
          </a:p>
        </p:txBody>
      </p:sp>
    </p:spTree>
    <p:extLst>
      <p:ext uri="{BB962C8B-B14F-4D97-AF65-F5344CB8AC3E}">
        <p14:creationId xmlns:p14="http://schemas.microsoft.com/office/powerpoint/2010/main" val="271534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nodeType="with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p:cTn id="7" dur="15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8" dur="15000" fill="hold"/>
                                        <p:tgtEl>
                                          <p:spTgt spid="2">
                                            <p:txEl>
                                              <p:pRg st="3" end="3"/>
                                            </p:txEl>
                                          </p:spTgt>
                                        </p:tgtEl>
                                        <p:attrNameLst>
                                          <p:attrName>ppt_y</p:attrName>
                                        </p:attrNameLst>
                                      </p:cBhvr>
                                      <p:tavLst>
                                        <p:tav tm="0">
                                          <p:val>
                                            <p:strVal val="#ppt_y+1"/>
                                          </p:val>
                                        </p:tav>
                                        <p:tav tm="100000">
                                          <p:val>
                                            <p:strVal val="#ppt_y-1"/>
                                          </p:val>
                                        </p:tav>
                                      </p:tavLst>
                                    </p:anim>
                                  </p:childTnLst>
                                </p:cTn>
                              </p:par>
                              <p:par>
                                <p:cTn id="9" presetID="28" presetClass="entr" presetSubtype="0"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p:cTn id="11" dur="15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2" dur="15000" fill="hold"/>
                                        <p:tgtEl>
                                          <p:spTgt spid="2">
                                            <p:txEl>
                                              <p:pRg st="1" end="1"/>
                                            </p:txEl>
                                          </p:spTgt>
                                        </p:tgtEl>
                                        <p:attrNameLst>
                                          <p:attrName>ppt_y</p:attrName>
                                        </p:attrNameLst>
                                      </p:cBhvr>
                                      <p:tavLst>
                                        <p:tav tm="0">
                                          <p:val>
                                            <p:strVal val="#ppt_y+1"/>
                                          </p:val>
                                        </p:tav>
                                        <p:tav tm="100000">
                                          <p:val>
                                            <p:strVal val="#ppt_y-1"/>
                                          </p:val>
                                        </p:tav>
                                      </p:tavLst>
                                    </p:anim>
                                  </p:childTnLst>
                                </p:cTn>
                              </p:par>
                              <p:par>
                                <p:cTn id="13" presetID="28" presetClass="entr" presetSubtype="0" fill="hold" nodeType="withEffect">
                                  <p:stCondLst>
                                    <p:cond delay="0"/>
                                  </p:stCondLst>
                                  <p:childTnLst>
                                    <p:set>
                                      <p:cBhvr>
                                        <p:cTn id="14" dur="1" fill="hold">
                                          <p:stCondLst>
                                            <p:cond delay="0"/>
                                          </p:stCondLst>
                                        </p:cTn>
                                        <p:tgtEl>
                                          <p:spTgt spid="2">
                                            <p:txEl>
                                              <p:charRg st="67" end="67"/>
                                            </p:txEl>
                                          </p:spTgt>
                                        </p:tgtEl>
                                        <p:attrNameLst>
                                          <p:attrName>style.visibility</p:attrName>
                                        </p:attrNameLst>
                                      </p:cBhvr>
                                      <p:to>
                                        <p:strVal val="visible"/>
                                      </p:to>
                                    </p:set>
                                    <p:anim calcmode="lin" valueType="num">
                                      <p:cBhvr>
                                        <p:cTn id="15" dur="15000" fill="hold"/>
                                        <p:tgtEl>
                                          <p:spTgt spid="2">
                                            <p:txEl>
                                              <p:charRg st="67" end="67"/>
                                            </p:txEl>
                                          </p:spTgt>
                                        </p:tgtEl>
                                        <p:attrNameLst>
                                          <p:attrName>ppt_x</p:attrName>
                                        </p:attrNameLst>
                                      </p:cBhvr>
                                      <p:tavLst>
                                        <p:tav tm="0">
                                          <p:val>
                                            <p:strVal val="#ppt_x"/>
                                          </p:val>
                                        </p:tav>
                                        <p:tav tm="100000">
                                          <p:val>
                                            <p:strVal val="#ppt_x"/>
                                          </p:val>
                                        </p:tav>
                                      </p:tavLst>
                                    </p:anim>
                                    <p:anim calcmode="lin" valueType="num">
                                      <p:cBhvr>
                                        <p:cTn id="16" dur="15000" fill="hold"/>
                                        <p:tgtEl>
                                          <p:spTgt spid="2">
                                            <p:txEl>
                                              <p:charRg st="67" end="67"/>
                                            </p:txEl>
                                          </p:spTgt>
                                        </p:tgtEl>
                                        <p:attrNameLst>
                                          <p:attrName>ppt_y</p:attrName>
                                        </p:attrNameLst>
                                      </p:cBhvr>
                                      <p:tavLst>
                                        <p:tav tm="0">
                                          <p:val>
                                            <p:strVal val="#ppt_y+1"/>
                                          </p:val>
                                        </p:tav>
                                        <p:tav tm="100000">
                                          <p:val>
                                            <p:strVal val="#ppt_y-1"/>
                                          </p:val>
                                        </p:tav>
                                      </p:tavLst>
                                    </p:anim>
                                  </p:childTnLst>
                                </p:cTn>
                              </p:par>
                              <p:par>
                                <p:cTn id="17" presetID="28" presetClass="entr" presetSubtype="0" fill="hold" nodeType="withEffect">
                                  <p:stCondLst>
                                    <p:cond delay="0"/>
                                  </p:stCondLst>
                                  <p:childTnLst>
                                    <p:set>
                                      <p:cBhvr>
                                        <p:cTn id="18" dur="1" fill="hold">
                                          <p:stCondLst>
                                            <p:cond delay="0"/>
                                          </p:stCondLst>
                                        </p:cTn>
                                        <p:tgtEl>
                                          <p:spTgt spid="2">
                                            <p:txEl>
                                              <p:charRg st="67" end="67"/>
                                            </p:txEl>
                                          </p:spTgt>
                                        </p:tgtEl>
                                        <p:attrNameLst>
                                          <p:attrName>style.visibility</p:attrName>
                                        </p:attrNameLst>
                                      </p:cBhvr>
                                      <p:to>
                                        <p:strVal val="visible"/>
                                      </p:to>
                                    </p:set>
                                    <p:anim calcmode="lin" valueType="num">
                                      <p:cBhvr>
                                        <p:cTn id="19" dur="15000" fill="hold"/>
                                        <p:tgtEl>
                                          <p:spTgt spid="2">
                                            <p:txEl>
                                              <p:charRg st="67" end="67"/>
                                            </p:txEl>
                                          </p:spTgt>
                                        </p:tgtEl>
                                        <p:attrNameLst>
                                          <p:attrName>ppt_x</p:attrName>
                                        </p:attrNameLst>
                                      </p:cBhvr>
                                      <p:tavLst>
                                        <p:tav tm="0">
                                          <p:val>
                                            <p:strVal val="#ppt_x"/>
                                          </p:val>
                                        </p:tav>
                                        <p:tav tm="100000">
                                          <p:val>
                                            <p:strVal val="#ppt_x"/>
                                          </p:val>
                                        </p:tav>
                                      </p:tavLst>
                                    </p:anim>
                                    <p:anim calcmode="lin" valueType="num">
                                      <p:cBhvr>
                                        <p:cTn id="20" dur="15000" fill="hold"/>
                                        <p:tgtEl>
                                          <p:spTgt spid="2">
                                            <p:txEl>
                                              <p:charRg st="67" end="67"/>
                                            </p:txEl>
                                          </p:spTgt>
                                        </p:tgtEl>
                                        <p:attrNameLst>
                                          <p:attrName>ppt_y</p:attrName>
                                        </p:attrNameLst>
                                      </p:cBhvr>
                                      <p:tavLst>
                                        <p:tav tm="0">
                                          <p:val>
                                            <p:strVal val="#ppt_y+1"/>
                                          </p:val>
                                        </p:tav>
                                        <p:tav tm="100000">
                                          <p:val>
                                            <p:strVal val="#ppt_y-1"/>
                                          </p:val>
                                        </p:tav>
                                      </p:tavLst>
                                    </p:anim>
                                  </p:childTnLst>
                                </p:cTn>
                              </p:par>
                              <p:par>
                                <p:cTn id="21" presetID="28" presetClass="entr" presetSubtype="0" fill="hold" nodeType="withEffect">
                                  <p:stCondLst>
                                    <p:cond delay="0"/>
                                  </p:stCondLst>
                                  <p:childTnLst>
                                    <p:set>
                                      <p:cBhvr>
                                        <p:cTn id="22" dur="1" fill="hold">
                                          <p:stCondLst>
                                            <p:cond delay="0"/>
                                          </p:stCondLst>
                                        </p:cTn>
                                        <p:tgtEl>
                                          <p:spTgt spid="2">
                                            <p:txEl>
                                              <p:charRg st="67" end="67"/>
                                            </p:txEl>
                                          </p:spTgt>
                                        </p:tgtEl>
                                        <p:attrNameLst>
                                          <p:attrName>style.visibility</p:attrName>
                                        </p:attrNameLst>
                                      </p:cBhvr>
                                      <p:to>
                                        <p:strVal val="visible"/>
                                      </p:to>
                                    </p:set>
                                    <p:anim calcmode="lin" valueType="num">
                                      <p:cBhvr>
                                        <p:cTn id="23" dur="15000" fill="hold"/>
                                        <p:tgtEl>
                                          <p:spTgt spid="2">
                                            <p:txEl>
                                              <p:charRg st="67" end="67"/>
                                            </p:txEl>
                                          </p:spTgt>
                                        </p:tgtEl>
                                        <p:attrNameLst>
                                          <p:attrName>ppt_x</p:attrName>
                                        </p:attrNameLst>
                                      </p:cBhvr>
                                      <p:tavLst>
                                        <p:tav tm="0">
                                          <p:val>
                                            <p:strVal val="#ppt_x"/>
                                          </p:val>
                                        </p:tav>
                                        <p:tav tm="100000">
                                          <p:val>
                                            <p:strVal val="#ppt_x"/>
                                          </p:val>
                                        </p:tav>
                                      </p:tavLst>
                                    </p:anim>
                                    <p:anim calcmode="lin" valueType="num">
                                      <p:cBhvr>
                                        <p:cTn id="24" dur="15000" fill="hold"/>
                                        <p:tgtEl>
                                          <p:spTgt spid="2">
                                            <p:txEl>
                                              <p:charRg st="67" end="67"/>
                                            </p:txEl>
                                          </p:spTgt>
                                        </p:tgtEl>
                                        <p:attrNameLst>
                                          <p:attrName>ppt_y</p:attrName>
                                        </p:attrNameLst>
                                      </p:cBhvr>
                                      <p:tavLst>
                                        <p:tav tm="0">
                                          <p:val>
                                            <p:strVal val="#ppt_y+1"/>
                                          </p:val>
                                        </p:tav>
                                        <p:tav tm="100000">
                                          <p:val>
                                            <p:strVal val="#ppt_y-1"/>
                                          </p:val>
                                        </p:tav>
                                      </p:tavLst>
                                    </p:anim>
                                  </p:childTnLst>
                                </p:cTn>
                              </p:par>
                              <p:par>
                                <p:cTn id="25" presetID="28" presetClass="entr" presetSubtype="0" fill="hold" nodeType="withEffect">
                                  <p:stCondLst>
                                    <p:cond delay="0"/>
                                  </p:stCondLst>
                                  <p:childTnLst>
                                    <p:set>
                                      <p:cBhvr>
                                        <p:cTn id="26" dur="1" fill="hold">
                                          <p:stCondLst>
                                            <p:cond delay="0"/>
                                          </p:stCondLst>
                                        </p:cTn>
                                        <p:tgtEl>
                                          <p:spTgt spid="2">
                                            <p:txEl>
                                              <p:charRg st="67" end="67"/>
                                            </p:txEl>
                                          </p:spTgt>
                                        </p:tgtEl>
                                        <p:attrNameLst>
                                          <p:attrName>style.visibility</p:attrName>
                                        </p:attrNameLst>
                                      </p:cBhvr>
                                      <p:to>
                                        <p:strVal val="visible"/>
                                      </p:to>
                                    </p:set>
                                    <p:anim calcmode="lin" valueType="num">
                                      <p:cBhvr>
                                        <p:cTn id="27" dur="15000" fill="hold"/>
                                        <p:tgtEl>
                                          <p:spTgt spid="2">
                                            <p:txEl>
                                              <p:charRg st="67" end="67"/>
                                            </p:txEl>
                                          </p:spTgt>
                                        </p:tgtEl>
                                        <p:attrNameLst>
                                          <p:attrName>ppt_x</p:attrName>
                                        </p:attrNameLst>
                                      </p:cBhvr>
                                      <p:tavLst>
                                        <p:tav tm="0">
                                          <p:val>
                                            <p:strVal val="#ppt_x"/>
                                          </p:val>
                                        </p:tav>
                                        <p:tav tm="100000">
                                          <p:val>
                                            <p:strVal val="#ppt_x"/>
                                          </p:val>
                                        </p:tav>
                                      </p:tavLst>
                                    </p:anim>
                                    <p:anim calcmode="lin" valueType="num">
                                      <p:cBhvr>
                                        <p:cTn id="28" dur="15000" fill="hold"/>
                                        <p:tgtEl>
                                          <p:spTgt spid="2">
                                            <p:txEl>
                                              <p:charRg st="67" end="67"/>
                                            </p:txEl>
                                          </p:spTgt>
                                        </p:tgtEl>
                                        <p:attrNameLst>
                                          <p:attrName>ppt_y</p:attrName>
                                        </p:attrNameLst>
                                      </p:cBhvr>
                                      <p:tavLst>
                                        <p:tav tm="0">
                                          <p:val>
                                            <p:strVal val="#ppt_y+1"/>
                                          </p:val>
                                        </p:tav>
                                        <p:tav tm="100000">
                                          <p:val>
                                            <p:strVal val="#ppt_y-1"/>
                                          </p:val>
                                        </p:tav>
                                      </p:tavLst>
                                    </p:anim>
                                  </p:childTnLst>
                                </p:cTn>
                              </p:par>
                            </p:childTnLst>
                          </p:cTn>
                        </p:par>
                        <p:par>
                          <p:cTn id="29" fill="hold">
                            <p:stCondLst>
                              <p:cond delay="15000"/>
                            </p:stCondLst>
                            <p:childTnLst>
                              <p:par>
                                <p:cTn id="30" presetID="39" presetClass="entr" presetSubtype="0" accel="100000" fill="hold" nodeType="after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 calcmode="lin" valueType="num">
                                      <p:cBhvr>
                                        <p:cTn id="32" dur="500" fill="hold"/>
                                        <p:tgtEl>
                                          <p:spTgt spid="2">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3" dur="500" fill="hold"/>
                                        <p:tgtEl>
                                          <p:spTgt spid="2">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4" dur="500" fill="hold"/>
                                        <p:tgtEl>
                                          <p:spTgt spid="2">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5"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par>
                          <p:cTn id="36" fill="hold">
                            <p:stCondLst>
                              <p:cond delay="15500"/>
                            </p:stCondLst>
                            <p:childTnLst>
                              <p:par>
                                <p:cTn id="37" presetID="39" presetClass="entr" presetSubtype="0" accel="100000" fill="hold" nodeType="afterEffect">
                                  <p:stCondLst>
                                    <p:cond delay="0"/>
                                  </p:stCondLst>
                                  <p:childTnLst>
                                    <p:set>
                                      <p:cBhvr>
                                        <p:cTn id="38" dur="1" fill="hold">
                                          <p:stCondLst>
                                            <p:cond delay="0"/>
                                          </p:stCondLst>
                                        </p:cTn>
                                        <p:tgtEl>
                                          <p:spTgt spid="2">
                                            <p:txEl>
                                              <p:pRg st="1" end="1"/>
                                            </p:txEl>
                                          </p:spTgt>
                                        </p:tgtEl>
                                        <p:attrNameLst>
                                          <p:attrName>style.visibility</p:attrName>
                                        </p:attrNameLst>
                                      </p:cBhvr>
                                      <p:to>
                                        <p:strVal val="visible"/>
                                      </p:to>
                                    </p:set>
                                    <p:anim calcmode="lin" valueType="num">
                                      <p:cBhvr>
                                        <p:cTn id="39" dur="500" fill="hold"/>
                                        <p:tgtEl>
                                          <p:spTgt spid="2">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2">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2">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2">
                                            <p:txEl>
                                              <p:pRg st="1" end="1"/>
                                            </p:txEl>
                                          </p:spTgt>
                                        </p:tgtEl>
                                        <p:attrNameLst>
                                          <p:attrName>ppt_y</p:attrName>
                                        </p:attrNameLst>
                                      </p:cBhvr>
                                      <p:tavLst>
                                        <p:tav tm="0">
                                          <p:val>
                                            <p:strVal val="#ppt_y"/>
                                          </p:val>
                                        </p:tav>
                                        <p:tav tm="100000">
                                          <p:val>
                                            <p:strVal val="#ppt_y"/>
                                          </p:val>
                                        </p:tav>
                                      </p:tavLst>
                                    </p:anim>
                                  </p:childTnLst>
                                </p:cTn>
                              </p:par>
                              <p:par>
                                <p:cTn id="43" presetID="39" presetClass="entr" presetSubtype="0" accel="100000" fill="hold" nodeType="withEffect">
                                  <p:stCondLst>
                                    <p:cond delay="0"/>
                                  </p:stCondLst>
                                  <p:childTnLst>
                                    <p:set>
                                      <p:cBhvr>
                                        <p:cTn id="44" dur="1" fill="hold">
                                          <p:stCondLst>
                                            <p:cond delay="0"/>
                                          </p:stCondLst>
                                        </p:cTn>
                                        <p:tgtEl>
                                          <p:spTgt spid="2">
                                            <p:txEl>
                                              <p:charRg st="67" end="67"/>
                                            </p:txEl>
                                          </p:spTgt>
                                        </p:tgtEl>
                                        <p:attrNameLst>
                                          <p:attrName>style.visibility</p:attrName>
                                        </p:attrNameLst>
                                      </p:cBhvr>
                                      <p:to>
                                        <p:strVal val="visible"/>
                                      </p:to>
                                    </p:set>
                                    <p:anim calcmode="lin" valueType="num">
                                      <p:cBhvr>
                                        <p:cTn id="45" dur="500" fill="hold"/>
                                        <p:tgtEl>
                                          <p:spTgt spid="2">
                                            <p:txEl>
                                              <p:charRg st="67" end="6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2">
                                            <p:txEl>
                                              <p:charRg st="67" end="6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2">
                                            <p:txEl>
                                              <p:charRg st="67" end="67"/>
                                            </p:txEl>
                                          </p:spTgt>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2">
                                            <p:txEl>
                                              <p:charRg st="67" end="67"/>
                                            </p:txEl>
                                          </p:spTgt>
                                        </p:tgtEl>
                                        <p:attrNameLst>
                                          <p:attrName>ppt_y</p:attrName>
                                        </p:attrNameLst>
                                      </p:cBhvr>
                                      <p:tavLst>
                                        <p:tav tm="0">
                                          <p:val>
                                            <p:strVal val="#ppt_y"/>
                                          </p:val>
                                        </p:tav>
                                        <p:tav tm="100000">
                                          <p:val>
                                            <p:strVal val="#ppt_y"/>
                                          </p:val>
                                        </p:tav>
                                      </p:tavLst>
                                    </p:anim>
                                  </p:childTnLst>
                                </p:cTn>
                              </p:par>
                              <p:par>
                                <p:cTn id="49" presetID="39" presetClass="entr" presetSubtype="0" accel="100000" fill="hold" nodeType="withEffect">
                                  <p:stCondLst>
                                    <p:cond delay="0"/>
                                  </p:stCondLst>
                                  <p:childTnLst>
                                    <p:set>
                                      <p:cBhvr>
                                        <p:cTn id="50" dur="1" fill="hold">
                                          <p:stCondLst>
                                            <p:cond delay="0"/>
                                          </p:stCondLst>
                                        </p:cTn>
                                        <p:tgtEl>
                                          <p:spTgt spid="2">
                                            <p:txEl>
                                              <p:charRg st="67" end="67"/>
                                            </p:txEl>
                                          </p:spTgt>
                                        </p:tgtEl>
                                        <p:attrNameLst>
                                          <p:attrName>style.visibility</p:attrName>
                                        </p:attrNameLst>
                                      </p:cBhvr>
                                      <p:to>
                                        <p:strVal val="visible"/>
                                      </p:to>
                                    </p:set>
                                    <p:anim calcmode="lin" valueType="num">
                                      <p:cBhvr>
                                        <p:cTn id="51" dur="500" fill="hold"/>
                                        <p:tgtEl>
                                          <p:spTgt spid="2">
                                            <p:txEl>
                                              <p:charRg st="67" end="6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2" dur="500" fill="hold"/>
                                        <p:tgtEl>
                                          <p:spTgt spid="2">
                                            <p:txEl>
                                              <p:charRg st="67" end="6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3" dur="500" fill="hold"/>
                                        <p:tgtEl>
                                          <p:spTgt spid="2">
                                            <p:txEl>
                                              <p:charRg st="67" end="67"/>
                                            </p:txEl>
                                          </p:spTgt>
                                        </p:tgtEl>
                                        <p:attrNameLst>
                                          <p:attrName>ppt_x</p:attrName>
                                        </p:attrNameLst>
                                      </p:cBhvr>
                                      <p:tavLst>
                                        <p:tav tm="0">
                                          <p:val>
                                            <p:strVal val="#ppt_x-.3"/>
                                          </p:val>
                                        </p:tav>
                                        <p:tav tm="50000">
                                          <p:val>
                                            <p:strVal val="#ppt_x"/>
                                          </p:val>
                                        </p:tav>
                                        <p:tav tm="100000">
                                          <p:val>
                                            <p:strVal val="#ppt_x"/>
                                          </p:val>
                                        </p:tav>
                                      </p:tavLst>
                                    </p:anim>
                                    <p:anim calcmode="lin" valueType="num">
                                      <p:cBhvr>
                                        <p:cTn id="54" dur="500" fill="hold"/>
                                        <p:tgtEl>
                                          <p:spTgt spid="2">
                                            <p:txEl>
                                              <p:charRg st="67" end="67"/>
                                            </p:txEl>
                                          </p:spTgt>
                                        </p:tgtEl>
                                        <p:attrNameLst>
                                          <p:attrName>ppt_y</p:attrName>
                                        </p:attrNameLst>
                                      </p:cBhvr>
                                      <p:tavLst>
                                        <p:tav tm="0">
                                          <p:val>
                                            <p:strVal val="#ppt_y"/>
                                          </p:val>
                                        </p:tav>
                                        <p:tav tm="100000">
                                          <p:val>
                                            <p:strVal val="#ppt_y"/>
                                          </p:val>
                                        </p:tav>
                                      </p:tavLst>
                                    </p:anim>
                                  </p:childTnLst>
                                </p:cTn>
                              </p:par>
                              <p:par>
                                <p:cTn id="55" presetID="39" presetClass="entr" presetSubtype="0" accel="100000" fill="hold" nodeType="withEffect">
                                  <p:stCondLst>
                                    <p:cond delay="0"/>
                                  </p:stCondLst>
                                  <p:childTnLst>
                                    <p:set>
                                      <p:cBhvr>
                                        <p:cTn id="56" dur="1" fill="hold">
                                          <p:stCondLst>
                                            <p:cond delay="0"/>
                                          </p:stCondLst>
                                        </p:cTn>
                                        <p:tgtEl>
                                          <p:spTgt spid="2">
                                            <p:txEl>
                                              <p:charRg st="67" end="67"/>
                                            </p:txEl>
                                          </p:spTgt>
                                        </p:tgtEl>
                                        <p:attrNameLst>
                                          <p:attrName>style.visibility</p:attrName>
                                        </p:attrNameLst>
                                      </p:cBhvr>
                                      <p:to>
                                        <p:strVal val="visible"/>
                                      </p:to>
                                    </p:set>
                                    <p:anim calcmode="lin" valueType="num">
                                      <p:cBhvr>
                                        <p:cTn id="57" dur="500" fill="hold"/>
                                        <p:tgtEl>
                                          <p:spTgt spid="2">
                                            <p:txEl>
                                              <p:charRg st="67" end="6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8" dur="500" fill="hold"/>
                                        <p:tgtEl>
                                          <p:spTgt spid="2">
                                            <p:txEl>
                                              <p:charRg st="67" end="6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9" dur="500" fill="hold"/>
                                        <p:tgtEl>
                                          <p:spTgt spid="2">
                                            <p:txEl>
                                              <p:charRg st="67" end="67"/>
                                            </p:txEl>
                                          </p:spTgt>
                                        </p:tgtEl>
                                        <p:attrNameLst>
                                          <p:attrName>ppt_x</p:attrName>
                                        </p:attrNameLst>
                                      </p:cBhvr>
                                      <p:tavLst>
                                        <p:tav tm="0">
                                          <p:val>
                                            <p:strVal val="#ppt_x-.3"/>
                                          </p:val>
                                        </p:tav>
                                        <p:tav tm="50000">
                                          <p:val>
                                            <p:strVal val="#ppt_x"/>
                                          </p:val>
                                        </p:tav>
                                        <p:tav tm="100000">
                                          <p:val>
                                            <p:strVal val="#ppt_x"/>
                                          </p:val>
                                        </p:tav>
                                      </p:tavLst>
                                    </p:anim>
                                    <p:anim calcmode="lin" valueType="num">
                                      <p:cBhvr>
                                        <p:cTn id="60" dur="500" fill="hold"/>
                                        <p:tgtEl>
                                          <p:spTgt spid="2">
                                            <p:txEl>
                                              <p:charRg st="67" end="67"/>
                                            </p:txEl>
                                          </p:spTgt>
                                        </p:tgtEl>
                                        <p:attrNameLst>
                                          <p:attrName>ppt_y</p:attrName>
                                        </p:attrNameLst>
                                      </p:cBhvr>
                                      <p:tavLst>
                                        <p:tav tm="0">
                                          <p:val>
                                            <p:strVal val="#ppt_y"/>
                                          </p:val>
                                        </p:tav>
                                        <p:tav tm="100000">
                                          <p:val>
                                            <p:strVal val="#ppt_y"/>
                                          </p:val>
                                        </p:tav>
                                      </p:tavLst>
                                    </p:anim>
                                  </p:childTnLst>
                                </p:cTn>
                              </p:par>
                              <p:par>
                                <p:cTn id="61" presetID="39" presetClass="entr" presetSubtype="0" accel="100000" fill="hold" nodeType="withEffect">
                                  <p:stCondLst>
                                    <p:cond delay="0"/>
                                  </p:stCondLst>
                                  <p:childTnLst>
                                    <p:set>
                                      <p:cBhvr>
                                        <p:cTn id="62" dur="1" fill="hold">
                                          <p:stCondLst>
                                            <p:cond delay="0"/>
                                          </p:stCondLst>
                                        </p:cTn>
                                        <p:tgtEl>
                                          <p:spTgt spid="2">
                                            <p:txEl>
                                              <p:charRg st="67" end="67"/>
                                            </p:txEl>
                                          </p:spTgt>
                                        </p:tgtEl>
                                        <p:attrNameLst>
                                          <p:attrName>style.visibility</p:attrName>
                                        </p:attrNameLst>
                                      </p:cBhvr>
                                      <p:to>
                                        <p:strVal val="visible"/>
                                      </p:to>
                                    </p:set>
                                    <p:anim calcmode="lin" valueType="num">
                                      <p:cBhvr>
                                        <p:cTn id="63" dur="500" fill="hold"/>
                                        <p:tgtEl>
                                          <p:spTgt spid="2">
                                            <p:txEl>
                                              <p:charRg st="67" end="6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2">
                                            <p:txEl>
                                              <p:charRg st="67" end="6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2">
                                            <p:txEl>
                                              <p:charRg st="67" end="67"/>
                                            </p:txEl>
                                          </p:spTgt>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2">
                                            <p:txEl>
                                              <p:charRg st="67" end="6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114550"/>
            <a:ext cx="8407400" cy="4408488"/>
          </a:xfrm>
        </p:spPr>
        <p:txBody>
          <a:bodyPr>
            <a:normAutofit/>
          </a:bodyPr>
          <a:lstStyle/>
          <a:p>
            <a:pPr>
              <a:lnSpc>
                <a:spcPct val="150000"/>
              </a:lnSpc>
              <a:defRPr/>
            </a:pPr>
            <a:r>
              <a:rPr lang="en-US" sz="2500" dirty="0">
                <a:latin typeface="Helvetica Light"/>
                <a:cs typeface="Helvetica Light"/>
              </a:rPr>
              <a:t>Respect Different Opinions</a:t>
            </a:r>
          </a:p>
          <a:p>
            <a:pPr>
              <a:lnSpc>
                <a:spcPct val="150000"/>
              </a:lnSpc>
              <a:defRPr/>
            </a:pPr>
            <a:r>
              <a:rPr lang="en-US" sz="2500" dirty="0">
                <a:latin typeface="Helvetica Light"/>
                <a:cs typeface="Helvetica Light"/>
              </a:rPr>
              <a:t>Protect Confidentiality</a:t>
            </a:r>
          </a:p>
          <a:p>
            <a:pPr>
              <a:lnSpc>
                <a:spcPct val="150000"/>
              </a:lnSpc>
              <a:defRPr/>
            </a:pPr>
            <a:r>
              <a:rPr lang="en-US" sz="2500" dirty="0">
                <a:latin typeface="Helvetica Light"/>
                <a:cs typeface="Helvetica Light"/>
              </a:rPr>
              <a:t>There are No Mistakes</a:t>
            </a:r>
          </a:p>
          <a:p>
            <a:pPr>
              <a:lnSpc>
                <a:spcPct val="150000"/>
              </a:lnSpc>
              <a:defRPr/>
            </a:pPr>
            <a:r>
              <a:rPr lang="en-US" sz="2500" dirty="0">
                <a:latin typeface="Helvetica Light"/>
                <a:cs typeface="Helvetica Light"/>
              </a:rPr>
              <a:t>Have Fun!</a:t>
            </a:r>
          </a:p>
        </p:txBody>
      </p:sp>
      <p:sp>
        <p:nvSpPr>
          <p:cNvPr id="4" name="Footer Placeholder 3"/>
          <p:cNvSpPr>
            <a:spLocks noGrp="1"/>
          </p:cNvSpPr>
          <p:nvPr>
            <p:ph type="ftr" sz="quarter" idx="11"/>
          </p:nvPr>
        </p:nvSpPr>
        <p:spPr/>
        <p:txBody>
          <a:bodyPr/>
          <a:lstStyle/>
          <a:p>
            <a:pPr>
              <a:defRPr/>
            </a:pPr>
            <a:r>
              <a:rPr lang="en-US"/>
              <a:t>www.purchinconsulting.com</a:t>
            </a:r>
          </a:p>
        </p:txBody>
      </p:sp>
      <p:sp>
        <p:nvSpPr>
          <p:cNvPr id="5" name="Slide Number Placeholder 4"/>
          <p:cNvSpPr>
            <a:spLocks noGrp="1"/>
          </p:cNvSpPr>
          <p:nvPr>
            <p:ph type="sldNum" sz="quarter" idx="12"/>
          </p:nvPr>
        </p:nvSpPr>
        <p:spPr/>
        <p:txBody>
          <a:bodyPr/>
          <a:lstStyle/>
          <a:p>
            <a:pPr>
              <a:defRPr/>
            </a:pPr>
            <a:fld id="{E8DDCDA7-4D5E-1140-ACC8-B37248E71F9E}" type="slidenum">
              <a:rPr lang="en-US" smtClean="0"/>
              <a:pPr>
                <a:defRPr/>
              </a:pPr>
              <a:t>5</a:t>
            </a:fld>
            <a:endParaRPr lang="en-US"/>
          </a:p>
        </p:txBody>
      </p:sp>
      <p:sp>
        <p:nvSpPr>
          <p:cNvPr id="7" name="TextBox 6"/>
          <p:cNvSpPr txBox="1"/>
          <p:nvPr/>
        </p:nvSpPr>
        <p:spPr>
          <a:xfrm>
            <a:off x="533400" y="381000"/>
            <a:ext cx="8153400" cy="784830"/>
          </a:xfrm>
          <a:prstGeom prst="rect">
            <a:avLst/>
          </a:prstGeom>
          <a:noFill/>
        </p:spPr>
        <p:txBody>
          <a:bodyPr wrap="square" rtlCol="0">
            <a:spAutoFit/>
          </a:bodyPr>
          <a:lstStyle/>
          <a:p>
            <a:pPr algn="ctr"/>
            <a:r>
              <a:rPr lang="en-US" sz="4500">
                <a:solidFill>
                  <a:srgbClr val="FFFFFF"/>
                </a:solidFill>
                <a:latin typeface="+mj-lt"/>
              </a:rPr>
              <a:t>Meeting Agreements Continued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081214"/>
            <a:ext cx="8407400" cy="4408487"/>
          </a:xfrm>
        </p:spPr>
        <p:txBody>
          <a:bodyPr>
            <a:normAutofit/>
          </a:bodyPr>
          <a:lstStyle/>
          <a:p>
            <a:pPr>
              <a:lnSpc>
                <a:spcPct val="150000"/>
              </a:lnSpc>
              <a:defRPr/>
            </a:pPr>
            <a:r>
              <a:rPr lang="en-US" sz="2500" dirty="0">
                <a:latin typeface="Helvetica Light"/>
                <a:cs typeface="Helvetica Light"/>
              </a:rPr>
              <a:t>Safe Space for Sharing and Practicing New Tools </a:t>
            </a:r>
          </a:p>
          <a:p>
            <a:pPr>
              <a:lnSpc>
                <a:spcPct val="150000"/>
              </a:lnSpc>
              <a:defRPr/>
            </a:pPr>
            <a:r>
              <a:rPr lang="en-US" sz="2500" dirty="0">
                <a:latin typeface="Helvetica Light"/>
                <a:cs typeface="Helvetica Light"/>
              </a:rPr>
              <a:t>Using Listening, Communication Skills and Interest Based Negotiation Strategies to Become Better Negotiators</a:t>
            </a:r>
          </a:p>
          <a:p>
            <a:pPr>
              <a:lnSpc>
                <a:spcPct val="150000"/>
              </a:lnSpc>
              <a:defRPr/>
            </a:pPr>
            <a:r>
              <a:rPr lang="en-US" sz="2500" dirty="0">
                <a:latin typeface="Helvetica Light"/>
                <a:cs typeface="Helvetica Light"/>
              </a:rPr>
              <a:t>Building Capacity and Confidence to Participate in Challenging Conversations and Negotiation Meetings </a:t>
            </a:r>
          </a:p>
          <a:p>
            <a:pPr marL="45720" indent="0">
              <a:lnSpc>
                <a:spcPct val="150000"/>
              </a:lnSpc>
              <a:buNone/>
              <a:defRPr/>
            </a:pPr>
            <a:endParaRPr lang="en-US" sz="2500" dirty="0">
              <a:latin typeface="Helvetica Light"/>
              <a:cs typeface="Helvetica Light"/>
            </a:endParaRPr>
          </a:p>
          <a:p>
            <a:pPr marL="45720" indent="0">
              <a:lnSpc>
                <a:spcPct val="150000"/>
              </a:lnSpc>
              <a:buNone/>
              <a:defRPr/>
            </a:pPr>
            <a:endParaRPr lang="en-US" sz="2500" dirty="0">
              <a:latin typeface="Helvetica Light"/>
              <a:cs typeface="Helvetica Light"/>
            </a:endParaRPr>
          </a:p>
          <a:p>
            <a:pPr>
              <a:lnSpc>
                <a:spcPct val="150000"/>
              </a:lnSpc>
              <a:defRPr/>
            </a:pPr>
            <a:endParaRPr lang="en-US" sz="2500" dirty="0">
              <a:latin typeface="Helvetica Light"/>
              <a:cs typeface="Helvetica Light"/>
            </a:endParaRPr>
          </a:p>
        </p:txBody>
      </p:sp>
      <p:sp>
        <p:nvSpPr>
          <p:cNvPr id="4" name="Footer Placeholder 3"/>
          <p:cNvSpPr>
            <a:spLocks noGrp="1"/>
          </p:cNvSpPr>
          <p:nvPr>
            <p:ph type="ftr" sz="quarter" idx="11"/>
          </p:nvPr>
        </p:nvSpPr>
        <p:spPr/>
        <p:txBody>
          <a:bodyPr/>
          <a:lstStyle/>
          <a:p>
            <a:pPr>
              <a:defRPr/>
            </a:pPr>
            <a:r>
              <a:rPr lang="en-US"/>
              <a:t>www.purchinconsulting.com</a:t>
            </a:r>
          </a:p>
        </p:txBody>
      </p:sp>
      <p:sp>
        <p:nvSpPr>
          <p:cNvPr id="5" name="Slide Number Placeholder 4"/>
          <p:cNvSpPr>
            <a:spLocks noGrp="1"/>
          </p:cNvSpPr>
          <p:nvPr>
            <p:ph type="sldNum" sz="quarter" idx="12"/>
          </p:nvPr>
        </p:nvSpPr>
        <p:spPr/>
        <p:txBody>
          <a:bodyPr/>
          <a:lstStyle/>
          <a:p>
            <a:pPr>
              <a:defRPr/>
            </a:pPr>
            <a:fld id="{4CEFCEAD-0F10-424E-97A2-CD12B3C5FA10}" type="slidenum">
              <a:rPr lang="en-US" smtClean="0"/>
              <a:pPr>
                <a:defRPr/>
              </a:pPr>
              <a:t>6</a:t>
            </a:fld>
            <a:endParaRPr lang="en-US"/>
          </a:p>
        </p:txBody>
      </p:sp>
      <p:sp>
        <p:nvSpPr>
          <p:cNvPr id="7" name="TextBox 6"/>
          <p:cNvSpPr txBox="1"/>
          <p:nvPr/>
        </p:nvSpPr>
        <p:spPr>
          <a:xfrm>
            <a:off x="533400" y="381001"/>
            <a:ext cx="8153400" cy="892552"/>
          </a:xfrm>
          <a:prstGeom prst="rect">
            <a:avLst/>
          </a:prstGeom>
          <a:noFill/>
        </p:spPr>
        <p:txBody>
          <a:bodyPr wrap="square" rtlCol="0">
            <a:spAutoFit/>
          </a:bodyPr>
          <a:lstStyle/>
          <a:p>
            <a:pPr algn="ctr"/>
            <a:r>
              <a:rPr lang="en-US" sz="5200">
                <a:solidFill>
                  <a:srgbClr val="FFFFFF"/>
                </a:solidFill>
                <a:latin typeface="+mj-lt"/>
              </a:rPr>
              <a:t>Meeting Agreement </a:t>
            </a:r>
            <a:r>
              <a:rPr lang="en-US" sz="5200">
                <a:solidFill>
                  <a:schemeClr val="bg1"/>
                </a:solidFill>
                <a:latin typeface="+mj-lt"/>
              </a:rPr>
              <a:t>Goals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5D156A-8F7E-4D48-A475-909A14C8491B}"/>
              </a:ext>
            </a:extLst>
          </p:cNvPr>
          <p:cNvSpPr>
            <a:spLocks noGrp="1"/>
          </p:cNvSpPr>
          <p:nvPr>
            <p:ph idx="1"/>
          </p:nvPr>
        </p:nvSpPr>
        <p:spPr/>
        <p:txBody>
          <a:bodyPr/>
          <a:lstStyle/>
          <a:p>
            <a:pPr marL="45720" indent="0">
              <a:buNone/>
            </a:pPr>
            <a:endParaRPr lang="en-US" dirty="0"/>
          </a:p>
          <a:p>
            <a:pPr marL="45720" indent="0">
              <a:buNone/>
            </a:pPr>
            <a:r>
              <a:rPr lang="en-US" sz="3600" dirty="0"/>
              <a:t>Being </a:t>
            </a:r>
            <a:r>
              <a:rPr lang="en-US" sz="3600" b="1" dirty="0"/>
              <a:t>assertive</a:t>
            </a:r>
            <a:r>
              <a:rPr lang="en-US" sz="3600" dirty="0"/>
              <a:t> means being able to stand up for your own or other people's rights in a calm and positive way, without being aggressive or passively accepting “wrong.” </a:t>
            </a:r>
          </a:p>
        </p:txBody>
      </p:sp>
      <p:sp>
        <p:nvSpPr>
          <p:cNvPr id="3" name="Title 2">
            <a:extLst>
              <a:ext uri="{FF2B5EF4-FFF2-40B4-BE49-F238E27FC236}">
                <a16:creationId xmlns:a16="http://schemas.microsoft.com/office/drawing/2014/main" id="{72B59C8F-8DB9-8F42-BF04-09611AC15CAF}"/>
              </a:ext>
            </a:extLst>
          </p:cNvPr>
          <p:cNvSpPr>
            <a:spLocks noGrp="1"/>
          </p:cNvSpPr>
          <p:nvPr>
            <p:ph type="title"/>
          </p:nvPr>
        </p:nvSpPr>
        <p:spPr/>
        <p:txBody>
          <a:bodyPr/>
          <a:lstStyle/>
          <a:p>
            <a:r>
              <a:rPr lang="en-US"/>
              <a:t>Assertiveness</a:t>
            </a:r>
          </a:p>
        </p:txBody>
      </p:sp>
    </p:spTree>
    <p:extLst>
      <p:ext uri="{BB962C8B-B14F-4D97-AF65-F5344CB8AC3E}">
        <p14:creationId xmlns:p14="http://schemas.microsoft.com/office/powerpoint/2010/main" val="3708313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33400"/>
            <a:ext cx="8836780" cy="5799136"/>
          </a:xfrm>
          <a:prstGeom prst="rect">
            <a:avLst/>
          </a:prstGeom>
        </p:spPr>
      </p:pic>
    </p:spTree>
    <p:extLst>
      <p:ext uri="{BB962C8B-B14F-4D97-AF65-F5344CB8AC3E}">
        <p14:creationId xmlns:p14="http://schemas.microsoft.com/office/powerpoint/2010/main" val="2462964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2900" y="304800"/>
            <a:ext cx="8382000" cy="1054100"/>
          </a:xfrm>
          <a:ln w="57150">
            <a:solidFill>
              <a:schemeClr val="tx1"/>
            </a:solidFill>
          </a:ln>
        </p:spPr>
        <p:txBody>
          <a:bodyPr/>
          <a:lstStyle/>
          <a:p>
            <a:r>
              <a:rPr lang="en-US" dirty="0">
                <a:solidFill>
                  <a:schemeClr val="tx1"/>
                </a:solidFill>
              </a:rPr>
              <a:t>The Art of Assertiveness</a:t>
            </a:r>
          </a:p>
        </p:txBody>
      </p:sp>
      <p:sp>
        <p:nvSpPr>
          <p:cNvPr id="4" name="TextBox 3"/>
          <p:cNvSpPr txBox="1"/>
          <p:nvPr/>
        </p:nvSpPr>
        <p:spPr>
          <a:xfrm>
            <a:off x="221457" y="1822450"/>
            <a:ext cx="5288756" cy="4524315"/>
          </a:xfrm>
          <a:prstGeom prst="rect">
            <a:avLst/>
          </a:prstGeom>
          <a:solidFill>
            <a:schemeClr val="bg1"/>
          </a:solidFill>
          <a:ln>
            <a:solidFill>
              <a:schemeClr val="tx1">
                <a:lumMod val="50000"/>
                <a:lumOff val="50000"/>
              </a:schemeClr>
            </a:solidFill>
          </a:ln>
        </p:spPr>
        <p:txBody>
          <a:bodyPr wrap="square" rtlCol="0">
            <a:spAutoFit/>
          </a:bodyPr>
          <a:lstStyle/>
          <a:p>
            <a:pPr marL="285750" indent="-285750">
              <a:buFont typeface="Arial" charset="0"/>
              <a:buChar char="•"/>
            </a:pPr>
            <a:r>
              <a:rPr lang="en-US" sz="2400" b="1" dirty="0"/>
              <a:t>Respecting others’ rights as well as your own</a:t>
            </a:r>
          </a:p>
          <a:p>
            <a:pPr marL="285750" indent="-285750">
              <a:buFont typeface="Arial" charset="0"/>
              <a:buChar char="•"/>
            </a:pPr>
            <a:r>
              <a:rPr lang="en-US" sz="2400" b="1" dirty="0"/>
              <a:t>Communicating effectively, directly and with confidence.</a:t>
            </a:r>
          </a:p>
          <a:p>
            <a:pPr marL="285750" indent="-285750">
              <a:buFont typeface="Arial" charset="0"/>
              <a:buChar char="•"/>
            </a:pPr>
            <a:r>
              <a:rPr lang="en-US" sz="2400" b="1" dirty="0"/>
              <a:t>Dealing with conflict effectively and calmly. </a:t>
            </a:r>
          </a:p>
          <a:p>
            <a:pPr marL="285750" indent="-285750">
              <a:buFont typeface="Arial" charset="0"/>
              <a:buChar char="•"/>
            </a:pPr>
            <a:r>
              <a:rPr lang="en-US" sz="2400" b="1" dirty="0"/>
              <a:t>Handling and receiving feedback effectively. </a:t>
            </a:r>
          </a:p>
          <a:p>
            <a:pPr marL="285750" indent="-285750">
              <a:buFont typeface="Arial" charset="0"/>
              <a:buChar char="•"/>
            </a:pPr>
            <a:r>
              <a:rPr lang="en-US" sz="2400" b="1" dirty="0"/>
              <a:t>Setting boundaries. </a:t>
            </a:r>
          </a:p>
          <a:p>
            <a:pPr marL="285750" indent="-285750">
              <a:buFont typeface="Arial" charset="0"/>
              <a:buChar char="•"/>
            </a:pPr>
            <a:r>
              <a:rPr lang="en-US" sz="2400" b="1" dirty="0"/>
              <a:t>Focus is on behavior and problem solving instead of attacking/ignoring the person. </a:t>
            </a:r>
          </a:p>
        </p:txBody>
      </p:sp>
      <p:graphicFrame>
        <p:nvGraphicFramePr>
          <p:cNvPr id="6" name="Diagram 5"/>
          <p:cNvGraphicFramePr/>
          <p:nvPr>
            <p:extLst>
              <p:ext uri="{D42A27DB-BD31-4B8C-83A1-F6EECF244321}">
                <p14:modId xmlns:p14="http://schemas.microsoft.com/office/powerpoint/2010/main" val="1023452313"/>
              </p:ext>
            </p:extLst>
          </p:nvPr>
        </p:nvGraphicFramePr>
        <p:xfrm>
          <a:off x="5889627" y="2272881"/>
          <a:ext cx="2640012" cy="2972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p:cNvSpPr/>
          <p:nvPr/>
        </p:nvSpPr>
        <p:spPr>
          <a:xfrm>
            <a:off x="6548042" y="1631943"/>
            <a:ext cx="1323179" cy="888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assertive</a:t>
            </a:r>
          </a:p>
        </p:txBody>
      </p:sp>
      <p:sp>
        <p:nvSpPr>
          <p:cNvPr id="8" name="Oval 7"/>
          <p:cNvSpPr/>
          <p:nvPr/>
        </p:nvSpPr>
        <p:spPr>
          <a:xfrm>
            <a:off x="5366147" y="4938743"/>
            <a:ext cx="1285480" cy="9263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aggressive</a:t>
            </a:r>
            <a:endParaRPr lang="en-US" sz="4000" dirty="0"/>
          </a:p>
        </p:txBody>
      </p:sp>
      <p:sp>
        <p:nvSpPr>
          <p:cNvPr id="10" name="Oval 9"/>
          <p:cNvSpPr/>
          <p:nvPr/>
        </p:nvSpPr>
        <p:spPr>
          <a:xfrm>
            <a:off x="7767636" y="4938743"/>
            <a:ext cx="1223964" cy="926318"/>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passive</a:t>
            </a:r>
            <a:endParaRPr lang="en-US" sz="4400" dirty="0"/>
          </a:p>
        </p:txBody>
      </p:sp>
      <p:cxnSp>
        <p:nvCxnSpPr>
          <p:cNvPr id="12" name="Straight Arrow Connector 11"/>
          <p:cNvCxnSpPr/>
          <p:nvPr/>
        </p:nvCxnSpPr>
        <p:spPr>
          <a:xfrm flipV="1">
            <a:off x="5988643" y="3265526"/>
            <a:ext cx="461071" cy="88377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V="1">
            <a:off x="6906420" y="5639218"/>
            <a:ext cx="606425" cy="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p:cNvCxnSpPr/>
          <p:nvPr/>
        </p:nvCxnSpPr>
        <p:spPr>
          <a:xfrm flipV="1">
            <a:off x="7974806" y="3317313"/>
            <a:ext cx="461071" cy="883773"/>
          </a:xfrm>
          <a:prstGeom prst="straightConnector1">
            <a:avLst/>
          </a:prstGeom>
          <a:ln>
            <a:headEnd type="triangle"/>
            <a:tailEnd type="triangle"/>
          </a:ln>
          <a:scene3d>
            <a:camera prst="orthographicFront">
              <a:rot lat="0" lon="10200001" rev="0"/>
            </a:camera>
            <a:lightRig rig="threePt" dir="t"/>
          </a:scene3d>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262980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Grid.thmx</Template>
  <TotalTime>6901</TotalTime>
  <Words>1979</Words>
  <Application>Microsoft Macintosh PowerPoint</Application>
  <PresentationFormat>On-screen Show (4:3)</PresentationFormat>
  <Paragraphs>303</Paragraphs>
  <Slides>45</Slides>
  <Notes>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45</vt:i4>
      </vt:variant>
    </vt:vector>
  </HeadingPairs>
  <TitlesOfParts>
    <vt:vector size="58" baseType="lpstr">
      <vt:lpstr>Arial</vt:lpstr>
      <vt:lpstr>Book Antiqua</vt:lpstr>
      <vt:lpstr>Franklin Gothic Medium</vt:lpstr>
      <vt:lpstr>Garamond</vt:lpstr>
      <vt:lpstr>Helvetica</vt:lpstr>
      <vt:lpstr>Helvetica Light</vt:lpstr>
      <vt:lpstr>News Gothic MT</vt:lpstr>
      <vt:lpstr>Symbol</vt:lpstr>
      <vt:lpstr>Times</vt:lpstr>
      <vt:lpstr>Times New Roman</vt:lpstr>
      <vt:lpstr>Wingdings</vt:lpstr>
      <vt:lpstr>Wingdings 2</vt:lpstr>
      <vt:lpstr>Grid</vt:lpstr>
      <vt:lpstr>assertiveness and preparation for IPP negotiation TRAINING</vt:lpstr>
      <vt:lpstr>PowerPoint Presentation</vt:lpstr>
      <vt:lpstr>PowerPoint Presentation</vt:lpstr>
      <vt:lpstr>PowerPoint Presentation</vt:lpstr>
      <vt:lpstr>PowerPoint Presentation</vt:lpstr>
      <vt:lpstr>PowerPoint Presentation</vt:lpstr>
      <vt:lpstr>Assertiveness</vt:lpstr>
      <vt:lpstr>PowerPoint Presentation</vt:lpstr>
      <vt:lpstr>The Art of Assertiveness</vt:lpstr>
      <vt:lpstr>The Art of assertiveness</vt:lpstr>
      <vt:lpstr>Negotiation </vt:lpstr>
      <vt:lpstr>Negotiation </vt:lpstr>
      <vt:lpstr> Five Strategies for Getting to Yes </vt:lpstr>
      <vt:lpstr>PowerPoint Presentation</vt:lpstr>
      <vt:lpstr>Let’s Put it on the “board”/Chatbox</vt:lpstr>
      <vt:lpstr>PowerPoint Presentation</vt:lpstr>
      <vt:lpstr>PowerPoint Presentation</vt:lpstr>
      <vt:lpstr>Tips for Effective Communication </vt:lpstr>
      <vt:lpstr>   Tips for Effective Communication (cont.)   </vt:lpstr>
      <vt:lpstr>THE ART OF THE QUESTION</vt:lpstr>
      <vt:lpstr>Ask questions that  encourage communication</vt:lpstr>
      <vt:lpstr>The art of the question</vt:lpstr>
      <vt:lpstr>Other questions</vt:lpstr>
      <vt:lpstr>What to avoid</vt:lpstr>
      <vt:lpstr>Sample questions</vt:lpstr>
      <vt:lpstr>Sample Questions (cont.)</vt:lpstr>
      <vt:lpstr>‘I’ Messages</vt:lpstr>
      <vt:lpstr>I Message Formula –Worksheet </vt:lpstr>
      <vt:lpstr>Some Suggestions: </vt:lpstr>
      <vt:lpstr>SMALL GROUP WORK: IDENTIFYING INTERESTS  FROM POSITIONS</vt:lpstr>
      <vt:lpstr>PowerPoint Presentation</vt:lpstr>
      <vt:lpstr>PowerPoint Presentation</vt:lpstr>
      <vt:lpstr>PowerPoint Presentation</vt:lpstr>
      <vt:lpstr>FORMULA FOR  SOLVING A CONFLICT</vt:lpstr>
      <vt:lpstr>1. Commit to work it out</vt:lpstr>
      <vt:lpstr>2. Define the problem</vt:lpstr>
      <vt:lpstr>3. Brainstorm solutions</vt:lpstr>
      <vt:lpstr>4. Choose a solution &amp; make an action plan</vt:lpstr>
      <vt:lpstr>THINGS I SHOULD BE READY TO  PUT ON THE TABLE</vt:lpstr>
      <vt:lpstr>Small Group Work </vt:lpstr>
      <vt:lpstr>Small Group Work </vt:lpstr>
      <vt:lpstr>Tips For E-mailing Regional  Center and Agencies</vt:lpstr>
      <vt:lpstr>Three Step Approach to Avoiding  E-mail Conflict </vt:lpstr>
      <vt:lpstr>Purchin Consulting  ADR Services Include: </vt:lpstr>
      <vt:lpstr>PowerPoint Presentation</vt:lpstr>
    </vt:vector>
  </TitlesOfParts>
  <Company>LACOE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 is not a Bad Word, Conflict is an Opportunity for Discussion </dc:title>
  <dc:creator>willis_winnetka</dc:creator>
  <cp:lastModifiedBy>Microsoft Office User</cp:lastModifiedBy>
  <cp:revision>100</cp:revision>
  <cp:lastPrinted>2019-05-07T21:15:48Z</cp:lastPrinted>
  <dcterms:created xsi:type="dcterms:W3CDTF">2008-02-25T21:32:33Z</dcterms:created>
  <dcterms:modified xsi:type="dcterms:W3CDTF">2021-04-08T22:32:58Z</dcterms:modified>
</cp:coreProperties>
</file>